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9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1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2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3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4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5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6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7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8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29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30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1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32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33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34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35.xml" ContentType="application/vnd.openxmlformats-officedocument.presentationml.notesSlide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36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notesSlides/notesSlide37.xml" ContentType="application/vnd.openxmlformats-officedocument.presentationml.notesSlide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notesSlides/notesSlide38.xml" ContentType="application/vnd.openxmlformats-officedocument.presentationml.notesSlide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notesSlides/notesSlide39.xml" ContentType="application/vnd.openxmlformats-officedocument.presentationml.notesSlide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notesSlides/notesSlide40.xml" ContentType="application/vnd.openxmlformats-officedocument.presentationml.notesSlide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notesSlides/notesSlide41.xml" ContentType="application/vnd.openxmlformats-officedocument.presentationml.notesSlide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notesSlides/notesSlide42.xml" ContentType="application/vnd.openxmlformats-officedocument.presentationml.notesSlid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notesSlides/notesSlide43.xml" ContentType="application/vnd.openxmlformats-officedocument.presentationml.notesSlide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notesSlides/notesSlide44.xml" ContentType="application/vnd.openxmlformats-officedocument.presentationml.notesSlide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316" r:id="rId2"/>
    <p:sldId id="270" r:id="rId3"/>
    <p:sldId id="271" r:id="rId4"/>
    <p:sldId id="280" r:id="rId5"/>
    <p:sldId id="281" r:id="rId6"/>
    <p:sldId id="282" r:id="rId7"/>
    <p:sldId id="272" r:id="rId8"/>
    <p:sldId id="273" r:id="rId9"/>
    <p:sldId id="274" r:id="rId10"/>
    <p:sldId id="283" r:id="rId11"/>
    <p:sldId id="285" r:id="rId12"/>
    <p:sldId id="286" r:id="rId13"/>
    <p:sldId id="293" r:id="rId14"/>
    <p:sldId id="294" r:id="rId15"/>
    <p:sldId id="295" r:id="rId16"/>
    <p:sldId id="297" r:id="rId17"/>
    <p:sldId id="341" r:id="rId18"/>
    <p:sldId id="318" r:id="rId19"/>
    <p:sldId id="319" r:id="rId20"/>
    <p:sldId id="300" r:id="rId21"/>
    <p:sldId id="351" r:id="rId22"/>
    <p:sldId id="301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20" r:id="rId31"/>
    <p:sldId id="321" r:id="rId32"/>
    <p:sldId id="353" r:id="rId33"/>
    <p:sldId id="354" r:id="rId34"/>
    <p:sldId id="302" r:id="rId35"/>
    <p:sldId id="304" r:id="rId36"/>
    <p:sldId id="322" r:id="rId37"/>
    <p:sldId id="323" r:id="rId38"/>
    <p:sldId id="308" r:id="rId39"/>
    <p:sldId id="311" r:id="rId40"/>
    <p:sldId id="324" r:id="rId41"/>
    <p:sldId id="332" r:id="rId42"/>
    <p:sldId id="333" r:id="rId43"/>
    <p:sldId id="325" r:id="rId44"/>
    <p:sldId id="355" r:id="rId45"/>
    <p:sldId id="326" r:id="rId46"/>
    <p:sldId id="362" r:id="rId47"/>
    <p:sldId id="334" r:id="rId48"/>
    <p:sldId id="335" r:id="rId49"/>
    <p:sldId id="327" r:id="rId50"/>
    <p:sldId id="328" r:id="rId51"/>
    <p:sldId id="356" r:id="rId52"/>
    <p:sldId id="336" r:id="rId53"/>
    <p:sldId id="337" r:id="rId54"/>
    <p:sldId id="329" r:id="rId55"/>
    <p:sldId id="330" r:id="rId56"/>
    <p:sldId id="331" r:id="rId57"/>
    <p:sldId id="339" r:id="rId58"/>
    <p:sldId id="360" r:id="rId59"/>
  </p:sldIdLst>
  <p:sldSz cx="6858000" cy="9906000" type="A4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5" userDrawn="1">
          <p15:clr>
            <a:srgbClr val="A4A3A4"/>
          </p15:clr>
        </p15:guide>
        <p15:guide id="2" pos="210" userDrawn="1">
          <p15:clr>
            <a:srgbClr val="A4A3A4"/>
          </p15:clr>
        </p15:guide>
        <p15:guide id="3" orient="horz" pos="5615" userDrawn="1">
          <p15:clr>
            <a:srgbClr val="A4A3A4"/>
          </p15:clr>
        </p15:guide>
        <p15:guide id="4" pos="40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5B9BD5"/>
    <a:srgbClr val="F2F2F2"/>
    <a:srgbClr val="B6B6B6"/>
    <a:srgbClr val="595959"/>
    <a:srgbClr val="D7C384"/>
    <a:srgbClr val="3B3838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-1290" y="-96"/>
      </p:cViewPr>
      <p:guideLst>
        <p:guide orient="horz" pos="1805"/>
        <p:guide orient="horz" pos="5615"/>
        <p:guide pos="210"/>
        <p:guide pos="40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0FE0BD52-E7C3-4F92-BB6E-0815D07BE33F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0FC2AD4A-176A-457E-9681-0943D0B5A80B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2923FC6C-5D9C-49B4-AD36-5443B40440F2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D98783FE-BEEA-431A-9630-08225E2F3AE8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23C39FD8-B8F5-4E89-AD89-8FB89CDC3DED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490C2207-767F-4ACF-BBC9-015989A2A471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A6946F4F-3564-4B3E-B241-9A2DB36DF484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3F6089B5-D2B9-4745-9197-C71B116A883A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854647BA-C23A-4C92-A025-555C9135F7CF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6A53809B-9845-4D4C-9649-54C97419C902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ED2691A9-713F-4CE1-840E-DA92388A6D5B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D4D7C552-E42C-49D9-80AE-C92132FF7C75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BEF8DF37-A0F2-470B-B9DE-9E1B67251D48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20332134-F0EC-4F06-BF54-1CBB65F89066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75268044-8423-4F0D-9B7E-D09F0F21579C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A0A30B7C-6850-4C92-B853-E48EFA3469C1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8074DD17-E2B8-4CB1-B898-04DB76EC8C0A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F84D6DD1-3616-4A24-A196-94DAB2182393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61389FBA-05D0-4EAD-9272-177B8106BF9B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A9173E40-868B-47AE-BEE8-88AAD98405C3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5F673476-17AC-4CD2-B820-8927D1B62A07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95CB3888-4DDE-4695-83D6-9B9EE682A93A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3D28A32B-ABE7-431B-A005-0110265298FA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AB842731-FDDF-4B33-B97C-83082251E8BC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CBF41B68-A78C-42EC-A2B9-C3E17EA34E6D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2FE22499-354E-4BBA-91C2-FE257D83DA0D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288898FA-E48F-4CCE-BF2A-37A6DEC6DFBD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C69DB684-E162-4059-A3D1-1652C4945AE6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F8F00A4F-3AEB-44C1-B48B-547AE6745E2A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CCD10424-1ECF-48A7-8A91-5AE8DF242263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721BC139-F392-4139-9079-61E3F4946EC4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7ED917F2-190B-4A39-8458-637A22E53568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2D5E7F18-40C4-45E6-A0E0-CC45883CF036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BFC7CC31-6639-4F12-BB4F-D1584D91E512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32B7D715-C8C1-47E5-ADB9-55BB82B66D94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26028280-B39A-4998-9A09-1976715B373A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B0C7B1DE-D5B6-42E4-B6AD-FCC806D9C09A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EC153B81-8EDE-4410-8F2B-3EB8E21F552E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61C8DE6D-F925-4860-9E0B-054BFF4C3E75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BE9140A4-2568-43F2-94F7-BEA37F5A1092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FC7004F5-E455-4416-A07B-314C8B81EA8E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4419C748-41A9-4757-BCFB-DAB81373FB26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3DCEA52D-7D21-42BE-9CA6-AA33E339BDDB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0A411C15-4D18-4A17-B789-AD5685D6B135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E5F0D63C-B157-47F0-9989-F28C4FF324B9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EFE6CE3B-1A58-4AC3-B67C-CD2C1A0D2457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A886CB8A-D6F9-417F-A233-4B65E500225D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2D8D9483-8B3F-484A-92E1-361311608F3B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9521CB0B-06B7-4DAB-BDA1-16FBD4BA3978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A22A9979-CA3C-47D4-97DA-F19A56EC2C8E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E1AD71C3-D9BE-4EFC-85B1-9E4EEB511704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9B41F55E-2DE0-43F6-A667-B90DF58099D4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8A017194-7D17-4AC2-B0EC-1B5A7E415454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FCCF4F9-3973-42E8-9BFE-BDDADF359B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F8DA643-BA5D-4545-B104-0696439BFA4F}" type="pres">
      <dgm:prSet presAssocID="{9FCCF4F9-3973-42E8-9BFE-BDDADF359B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C59BEB27-FC6B-4BC9-8C32-50203A7A3A89}" type="presOf" srcId="{9FCCF4F9-3973-42E8-9BFE-BDDADF359B06}" destId="{EF8DA643-BA5D-4545-B104-0696439BF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15FF7-835F-47D7-80C3-8C73B48ED37C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4A72D-D731-448C-90F5-B4AB73C48B9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5809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5095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405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9645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25443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01159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3438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8250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2895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8305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51412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553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9864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1474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7506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7570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8842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9311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4144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29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3439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32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4947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33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7619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34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684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2342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35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65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38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9719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39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4993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40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6414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43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46524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44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7175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45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50452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46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13514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49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6691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50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72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502595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51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439431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54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62670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55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62288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56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949274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57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08573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58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863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4428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7800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723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0377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66ED3-5EC0-480D-A1B0-5FFA940A5CC3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780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282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293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77968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459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637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384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192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735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3285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963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393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9E245-1C99-4103-B82C-169CCD307DB5}" type="datetimeFigureOut">
              <a:rPr lang="es-AR" smtClean="0"/>
              <a:t>18/08/2017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930A3-E07B-4AA7-BC61-BDF40230801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8279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11.xm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40.png"/><Relationship Id="rId5" Type="http://schemas.openxmlformats.org/officeDocument/2006/relationships/diagramLayout" Target="../diagrams/layout11.xml"/><Relationship Id="rId10" Type="http://schemas.openxmlformats.org/officeDocument/2006/relationships/image" Target="../media/image39.png"/><Relationship Id="rId4" Type="http://schemas.openxmlformats.org/officeDocument/2006/relationships/diagramData" Target="../diagrams/data11.xm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microsoft.com/office/2007/relationships/diagramDrawing" Target="../diagrams/drawing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50.png"/><Relationship Id="rId17" Type="http://schemas.openxmlformats.org/officeDocument/2006/relationships/diagramColors" Target="../diagrams/colors14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49.png"/><Relationship Id="rId5" Type="http://schemas.openxmlformats.org/officeDocument/2006/relationships/diagramQuickStyle" Target="../diagrams/quickStyle13.xml"/><Relationship Id="rId15" Type="http://schemas.openxmlformats.org/officeDocument/2006/relationships/diagramLayout" Target="../diagrams/layout14.xml"/><Relationship Id="rId10" Type="http://schemas.openxmlformats.org/officeDocument/2006/relationships/image" Target="../media/image48.png"/><Relationship Id="rId19" Type="http://schemas.openxmlformats.org/officeDocument/2006/relationships/image" Target="../media/image7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47.png"/><Relationship Id="rId14" Type="http://schemas.openxmlformats.org/officeDocument/2006/relationships/diagramData" Target="../diagrams/data1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15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54.pn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53.png"/><Relationship Id="rId4" Type="http://schemas.openxmlformats.org/officeDocument/2006/relationships/diagramData" Target="../diagrams/data15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openxmlformats.org/officeDocument/2006/relationships/image" Target="../media/image62.png"/><Relationship Id="rId18" Type="http://schemas.microsoft.com/office/2007/relationships/diagramDrawing" Target="../diagrams/drawing17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61.png"/><Relationship Id="rId17" Type="http://schemas.openxmlformats.org/officeDocument/2006/relationships/diagramColors" Target="../diagrams/colors17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60.png"/><Relationship Id="rId5" Type="http://schemas.openxmlformats.org/officeDocument/2006/relationships/diagramLayout" Target="../diagrams/layout16.xml"/><Relationship Id="rId15" Type="http://schemas.openxmlformats.org/officeDocument/2006/relationships/diagramLayout" Target="../diagrams/layout17.xml"/><Relationship Id="rId10" Type="http://schemas.openxmlformats.org/officeDocument/2006/relationships/image" Target="../media/image59.png"/><Relationship Id="rId4" Type="http://schemas.openxmlformats.org/officeDocument/2006/relationships/diagramData" Target="../diagrams/data16.xml"/><Relationship Id="rId9" Type="http://schemas.openxmlformats.org/officeDocument/2006/relationships/image" Target="../media/image58.png"/><Relationship Id="rId14" Type="http://schemas.openxmlformats.org/officeDocument/2006/relationships/diagramData" Target="../diagrams/data1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65.png"/><Relationship Id="rId5" Type="http://schemas.openxmlformats.org/officeDocument/2006/relationships/diagramLayout" Target="../diagrams/layout18.xml"/><Relationship Id="rId10" Type="http://schemas.openxmlformats.org/officeDocument/2006/relationships/image" Target="../media/image64.png"/><Relationship Id="rId4" Type="http://schemas.openxmlformats.org/officeDocument/2006/relationships/diagramData" Target="../diagrams/data18.xml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11" Type="http://schemas.openxmlformats.org/officeDocument/2006/relationships/image" Target="../media/image69.png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19.xml"/><Relationship Id="rId9" Type="http://schemas.openxmlformats.org/officeDocument/2006/relationships/image" Target="../media/image67.png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13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20.xml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0.xml"/><Relationship Id="rId11" Type="http://schemas.openxmlformats.org/officeDocument/2006/relationships/image" Target="../media/image74.png"/><Relationship Id="rId5" Type="http://schemas.openxmlformats.org/officeDocument/2006/relationships/diagramLayout" Target="../diagrams/layout20.xml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diagramData" Target="../diagrams/data20.xml"/><Relationship Id="rId9" Type="http://schemas.openxmlformats.org/officeDocument/2006/relationships/image" Target="../media/image72.jpeg"/><Relationship Id="rId14" Type="http://schemas.openxmlformats.org/officeDocument/2006/relationships/image" Target="../media/image7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13" Type="http://schemas.openxmlformats.org/officeDocument/2006/relationships/image" Target="../media/image83.png"/><Relationship Id="rId18" Type="http://schemas.openxmlformats.org/officeDocument/2006/relationships/diagramColors" Target="../diagrams/colors2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1.xml"/><Relationship Id="rId12" Type="http://schemas.openxmlformats.org/officeDocument/2006/relationships/image" Target="../media/image82.png"/><Relationship Id="rId17" Type="http://schemas.openxmlformats.org/officeDocument/2006/relationships/diagramQuickStyle" Target="../diagrams/quickStyle22.xml"/><Relationship Id="rId2" Type="http://schemas.openxmlformats.org/officeDocument/2006/relationships/notesSlide" Target="../notesSlides/notesSlide17.xml"/><Relationship Id="rId16" Type="http://schemas.openxmlformats.org/officeDocument/2006/relationships/diagramLayout" Target="../diagrams/layout2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1.xml"/><Relationship Id="rId11" Type="http://schemas.openxmlformats.org/officeDocument/2006/relationships/image" Target="../media/image81.png"/><Relationship Id="rId5" Type="http://schemas.openxmlformats.org/officeDocument/2006/relationships/diagramLayout" Target="../diagrams/layout21.xml"/><Relationship Id="rId15" Type="http://schemas.openxmlformats.org/officeDocument/2006/relationships/diagramData" Target="../diagrams/data22.xml"/><Relationship Id="rId10" Type="http://schemas.openxmlformats.org/officeDocument/2006/relationships/image" Target="../media/image80.png"/><Relationship Id="rId19" Type="http://schemas.microsoft.com/office/2007/relationships/diagramDrawing" Target="../diagrams/drawing22.xml"/><Relationship Id="rId4" Type="http://schemas.openxmlformats.org/officeDocument/2006/relationships/diagramData" Target="../diagrams/data21.xml"/><Relationship Id="rId9" Type="http://schemas.openxmlformats.org/officeDocument/2006/relationships/image" Target="../media/image79.jpeg"/><Relationship Id="rId1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image" Target="../media/image89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23.xml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3.xml"/><Relationship Id="rId11" Type="http://schemas.openxmlformats.org/officeDocument/2006/relationships/image" Target="../media/image87.png"/><Relationship Id="rId5" Type="http://schemas.openxmlformats.org/officeDocument/2006/relationships/diagramLayout" Target="../diagrams/layout23.xml"/><Relationship Id="rId10" Type="http://schemas.openxmlformats.org/officeDocument/2006/relationships/image" Target="../media/image86.png"/><Relationship Id="rId4" Type="http://schemas.openxmlformats.org/officeDocument/2006/relationships/diagramData" Target="../diagrams/data23.xml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13" Type="http://schemas.openxmlformats.org/officeDocument/2006/relationships/image" Target="../media/image94.png"/><Relationship Id="rId18" Type="http://schemas.openxmlformats.org/officeDocument/2006/relationships/diagramLayout" Target="../diagrams/layout25.xml"/><Relationship Id="rId3" Type="http://schemas.openxmlformats.org/officeDocument/2006/relationships/image" Target="../media/image7.png"/><Relationship Id="rId21" Type="http://schemas.microsoft.com/office/2007/relationships/diagramDrawing" Target="../diagrams/drawing25.xml"/><Relationship Id="rId7" Type="http://schemas.openxmlformats.org/officeDocument/2006/relationships/diagramColors" Target="../diagrams/colors24.xml"/><Relationship Id="rId12" Type="http://schemas.openxmlformats.org/officeDocument/2006/relationships/image" Target="../media/image93.png"/><Relationship Id="rId17" Type="http://schemas.openxmlformats.org/officeDocument/2006/relationships/diagramData" Target="../diagrams/data25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7.png"/><Relationship Id="rId20" Type="http://schemas.openxmlformats.org/officeDocument/2006/relationships/diagramColors" Target="../diagrams/colors2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4.xml"/><Relationship Id="rId11" Type="http://schemas.openxmlformats.org/officeDocument/2006/relationships/image" Target="../media/image92.png"/><Relationship Id="rId5" Type="http://schemas.openxmlformats.org/officeDocument/2006/relationships/diagramLayout" Target="../diagrams/layout24.xml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diagramQuickStyle" Target="../diagrams/quickStyle25.xml"/><Relationship Id="rId4" Type="http://schemas.openxmlformats.org/officeDocument/2006/relationships/diagramData" Target="../diagrams/data24.xml"/><Relationship Id="rId9" Type="http://schemas.openxmlformats.org/officeDocument/2006/relationships/image" Target="../media/image90.jpg"/><Relationship Id="rId1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13" Type="http://schemas.openxmlformats.org/officeDocument/2006/relationships/image" Target="../media/image102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26.xml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6.xml"/><Relationship Id="rId11" Type="http://schemas.openxmlformats.org/officeDocument/2006/relationships/image" Target="../media/image100.png"/><Relationship Id="rId5" Type="http://schemas.openxmlformats.org/officeDocument/2006/relationships/diagramLayout" Target="../diagrams/layout26.xml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diagramData" Target="../diagrams/data26.xml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13" Type="http://schemas.openxmlformats.org/officeDocument/2006/relationships/image" Target="../media/image109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27.xml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7.xml"/><Relationship Id="rId11" Type="http://schemas.openxmlformats.org/officeDocument/2006/relationships/image" Target="../media/image107.png"/><Relationship Id="rId5" Type="http://schemas.openxmlformats.org/officeDocument/2006/relationships/diagramLayout" Target="../diagrams/layout27.xml"/><Relationship Id="rId10" Type="http://schemas.openxmlformats.org/officeDocument/2006/relationships/image" Target="../media/image106.png"/><Relationship Id="rId4" Type="http://schemas.openxmlformats.org/officeDocument/2006/relationships/diagramData" Target="../diagrams/data27.xml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13" Type="http://schemas.openxmlformats.org/officeDocument/2006/relationships/image" Target="../media/image115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28.xml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8.xml"/><Relationship Id="rId11" Type="http://schemas.openxmlformats.org/officeDocument/2006/relationships/image" Target="../media/image113.png"/><Relationship Id="rId5" Type="http://schemas.openxmlformats.org/officeDocument/2006/relationships/diagramLayout" Target="../diagrams/layout28.xml"/><Relationship Id="rId10" Type="http://schemas.openxmlformats.org/officeDocument/2006/relationships/image" Target="../media/image112.png"/><Relationship Id="rId4" Type="http://schemas.openxmlformats.org/officeDocument/2006/relationships/diagramData" Target="../diagrams/data28.xml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13" Type="http://schemas.openxmlformats.org/officeDocument/2006/relationships/image" Target="../media/image121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29.xml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9.xml"/><Relationship Id="rId11" Type="http://schemas.openxmlformats.org/officeDocument/2006/relationships/image" Target="../media/image119.png"/><Relationship Id="rId5" Type="http://schemas.openxmlformats.org/officeDocument/2006/relationships/diagramLayout" Target="../diagrams/layout29.xml"/><Relationship Id="rId10" Type="http://schemas.openxmlformats.org/officeDocument/2006/relationships/image" Target="../media/image118.png"/><Relationship Id="rId4" Type="http://schemas.openxmlformats.org/officeDocument/2006/relationships/diagramData" Target="../diagrams/data29.xml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13" Type="http://schemas.openxmlformats.org/officeDocument/2006/relationships/image" Target="../media/image127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30.xml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0.xml"/><Relationship Id="rId11" Type="http://schemas.openxmlformats.org/officeDocument/2006/relationships/image" Target="../media/image125.png"/><Relationship Id="rId5" Type="http://schemas.openxmlformats.org/officeDocument/2006/relationships/diagramLayout" Target="../diagrams/layout30.xml"/><Relationship Id="rId10" Type="http://schemas.openxmlformats.org/officeDocument/2006/relationships/image" Target="../media/image124.png"/><Relationship Id="rId4" Type="http://schemas.openxmlformats.org/officeDocument/2006/relationships/diagramData" Target="../diagrams/data30.xml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13" Type="http://schemas.openxmlformats.org/officeDocument/2006/relationships/image" Target="../media/image133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31.xml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1.xml"/><Relationship Id="rId11" Type="http://schemas.openxmlformats.org/officeDocument/2006/relationships/image" Target="../media/image131.png"/><Relationship Id="rId5" Type="http://schemas.openxmlformats.org/officeDocument/2006/relationships/diagramLayout" Target="../diagrams/layout31.xml"/><Relationship Id="rId10" Type="http://schemas.openxmlformats.org/officeDocument/2006/relationships/image" Target="../media/image130.png"/><Relationship Id="rId4" Type="http://schemas.openxmlformats.org/officeDocument/2006/relationships/diagramData" Target="../diagrams/data31.xml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13" Type="http://schemas.openxmlformats.org/officeDocument/2006/relationships/image" Target="../media/image139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32.xml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2.xml"/><Relationship Id="rId11" Type="http://schemas.openxmlformats.org/officeDocument/2006/relationships/image" Target="../media/image137.png"/><Relationship Id="rId5" Type="http://schemas.openxmlformats.org/officeDocument/2006/relationships/diagramLayout" Target="../diagrams/layout32.xml"/><Relationship Id="rId10" Type="http://schemas.openxmlformats.org/officeDocument/2006/relationships/image" Target="../media/image136.png"/><Relationship Id="rId4" Type="http://schemas.openxmlformats.org/officeDocument/2006/relationships/diagramData" Target="../diagrams/data32.xml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13" Type="http://schemas.openxmlformats.org/officeDocument/2006/relationships/image" Target="../media/image145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33.xml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3.xml"/><Relationship Id="rId11" Type="http://schemas.openxmlformats.org/officeDocument/2006/relationships/image" Target="../media/image143.png"/><Relationship Id="rId5" Type="http://schemas.openxmlformats.org/officeDocument/2006/relationships/diagramLayout" Target="../diagrams/layout33.xml"/><Relationship Id="rId10" Type="http://schemas.openxmlformats.org/officeDocument/2006/relationships/image" Target="../media/image142.png"/><Relationship Id="rId4" Type="http://schemas.openxmlformats.org/officeDocument/2006/relationships/diagramData" Target="../diagrams/data33.xml"/><Relationship Id="rId9" Type="http://schemas.openxmlformats.org/officeDocument/2006/relationships/image" Target="../media/image14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4.xml"/><Relationship Id="rId13" Type="http://schemas.openxmlformats.org/officeDocument/2006/relationships/diagramData" Target="../diagrams/data3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4.xml"/><Relationship Id="rId12" Type="http://schemas.openxmlformats.org/officeDocument/2006/relationships/image" Target="../media/image149.png"/><Relationship Id="rId17" Type="http://schemas.microsoft.com/office/2007/relationships/diagramDrawing" Target="../diagrams/drawing35.xml"/><Relationship Id="rId2" Type="http://schemas.openxmlformats.org/officeDocument/2006/relationships/notesSlide" Target="../notesSlides/notesSlide28.xml"/><Relationship Id="rId16" Type="http://schemas.openxmlformats.org/officeDocument/2006/relationships/diagramColors" Target="../diagrams/colors3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4.xml"/><Relationship Id="rId11" Type="http://schemas.openxmlformats.org/officeDocument/2006/relationships/image" Target="../media/image148.png"/><Relationship Id="rId5" Type="http://schemas.openxmlformats.org/officeDocument/2006/relationships/diagramLayout" Target="../diagrams/layout34.xml"/><Relationship Id="rId15" Type="http://schemas.openxmlformats.org/officeDocument/2006/relationships/diagramQuickStyle" Target="../diagrams/quickStyle35.xml"/><Relationship Id="rId10" Type="http://schemas.openxmlformats.org/officeDocument/2006/relationships/image" Target="../media/image147.png"/><Relationship Id="rId4" Type="http://schemas.openxmlformats.org/officeDocument/2006/relationships/diagramData" Target="../diagrams/data34.xml"/><Relationship Id="rId9" Type="http://schemas.openxmlformats.org/officeDocument/2006/relationships/image" Target="../media/image146.png"/><Relationship Id="rId14" Type="http://schemas.openxmlformats.org/officeDocument/2006/relationships/diagramLayout" Target="../diagrams/layout35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13" Type="http://schemas.openxmlformats.org/officeDocument/2006/relationships/image" Target="../media/image154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36.xml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6.xml"/><Relationship Id="rId11" Type="http://schemas.openxmlformats.org/officeDocument/2006/relationships/image" Target="../media/image152.png"/><Relationship Id="rId5" Type="http://schemas.openxmlformats.org/officeDocument/2006/relationships/diagramLayout" Target="../diagrams/layout36.xml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openxmlformats.org/officeDocument/2006/relationships/diagramData" Target="../diagrams/data36.xml"/><Relationship Id="rId9" Type="http://schemas.openxmlformats.org/officeDocument/2006/relationships/image" Target="../media/image150.jpg"/><Relationship Id="rId14" Type="http://schemas.openxmlformats.org/officeDocument/2006/relationships/image" Target="../media/image155.gif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13" Type="http://schemas.openxmlformats.org/officeDocument/2006/relationships/image" Target="../media/image161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37.xml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7.xml"/><Relationship Id="rId11" Type="http://schemas.openxmlformats.org/officeDocument/2006/relationships/image" Target="../media/image159.png"/><Relationship Id="rId5" Type="http://schemas.openxmlformats.org/officeDocument/2006/relationships/diagramLayout" Target="../diagrams/layout37.xml"/><Relationship Id="rId10" Type="http://schemas.openxmlformats.org/officeDocument/2006/relationships/image" Target="../media/image158.png"/><Relationship Id="rId4" Type="http://schemas.openxmlformats.org/officeDocument/2006/relationships/diagramData" Target="../diagrams/data37.xml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13" Type="http://schemas.openxmlformats.org/officeDocument/2006/relationships/image" Target="../media/image167.png"/><Relationship Id="rId18" Type="http://schemas.microsoft.com/office/2007/relationships/diagramDrawing" Target="../diagrams/drawing39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8.xml"/><Relationship Id="rId12" Type="http://schemas.openxmlformats.org/officeDocument/2006/relationships/image" Target="../media/image166.png"/><Relationship Id="rId17" Type="http://schemas.openxmlformats.org/officeDocument/2006/relationships/diagramColors" Target="../diagrams/colors39.xml"/><Relationship Id="rId2" Type="http://schemas.openxmlformats.org/officeDocument/2006/relationships/notesSlide" Target="../notesSlides/notesSlide31.xml"/><Relationship Id="rId16" Type="http://schemas.openxmlformats.org/officeDocument/2006/relationships/diagramQuickStyle" Target="../diagrams/quickStyle3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8.xml"/><Relationship Id="rId11" Type="http://schemas.openxmlformats.org/officeDocument/2006/relationships/image" Target="../media/image165.png"/><Relationship Id="rId5" Type="http://schemas.openxmlformats.org/officeDocument/2006/relationships/diagramLayout" Target="../diagrams/layout38.xml"/><Relationship Id="rId15" Type="http://schemas.openxmlformats.org/officeDocument/2006/relationships/diagramLayout" Target="../diagrams/layout39.xml"/><Relationship Id="rId10" Type="http://schemas.openxmlformats.org/officeDocument/2006/relationships/image" Target="../media/image164.png"/><Relationship Id="rId4" Type="http://schemas.openxmlformats.org/officeDocument/2006/relationships/diagramData" Target="../diagrams/data38.xml"/><Relationship Id="rId9" Type="http://schemas.openxmlformats.org/officeDocument/2006/relationships/image" Target="../media/image163.png"/><Relationship Id="rId14" Type="http://schemas.openxmlformats.org/officeDocument/2006/relationships/diagramData" Target="../diagrams/data39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0.xml"/><Relationship Id="rId13" Type="http://schemas.openxmlformats.org/officeDocument/2006/relationships/image" Target="../media/image172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40.xml"/><Relationship Id="rId12" Type="http://schemas.openxmlformats.org/officeDocument/2006/relationships/image" Target="../media/image17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0.xml"/><Relationship Id="rId11" Type="http://schemas.openxmlformats.org/officeDocument/2006/relationships/image" Target="../media/image170.png"/><Relationship Id="rId5" Type="http://schemas.openxmlformats.org/officeDocument/2006/relationships/diagramLayout" Target="../diagrams/layout40.xml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diagramData" Target="../diagrams/data40.xml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7.png"/><Relationship Id="rId4" Type="http://schemas.openxmlformats.org/officeDocument/2006/relationships/diagramData" Target="../diagrams/data4.xml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1.xml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1.xml"/><Relationship Id="rId11" Type="http://schemas.openxmlformats.org/officeDocument/2006/relationships/image" Target="../media/image177.png"/><Relationship Id="rId5" Type="http://schemas.openxmlformats.org/officeDocument/2006/relationships/diagramLayout" Target="../diagrams/layout41.xml"/><Relationship Id="rId10" Type="http://schemas.openxmlformats.org/officeDocument/2006/relationships/image" Target="../media/image176.png"/><Relationship Id="rId4" Type="http://schemas.openxmlformats.org/officeDocument/2006/relationships/diagramData" Target="../diagrams/data41.xml"/><Relationship Id="rId9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2.xml"/><Relationship Id="rId13" Type="http://schemas.openxmlformats.org/officeDocument/2006/relationships/image" Target="../media/image183.png"/><Relationship Id="rId18" Type="http://schemas.openxmlformats.org/officeDocument/2006/relationships/diagramColors" Target="../diagrams/colors4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2.xml"/><Relationship Id="rId12" Type="http://schemas.openxmlformats.org/officeDocument/2006/relationships/image" Target="../media/image182.png"/><Relationship Id="rId17" Type="http://schemas.openxmlformats.org/officeDocument/2006/relationships/diagramQuickStyle" Target="../diagrams/quickStyle43.xml"/><Relationship Id="rId2" Type="http://schemas.openxmlformats.org/officeDocument/2006/relationships/notesSlide" Target="../notesSlides/notesSlide34.xml"/><Relationship Id="rId16" Type="http://schemas.openxmlformats.org/officeDocument/2006/relationships/diagramLayout" Target="../diagrams/layout4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2.xml"/><Relationship Id="rId11" Type="http://schemas.openxmlformats.org/officeDocument/2006/relationships/image" Target="../media/image181.png"/><Relationship Id="rId5" Type="http://schemas.openxmlformats.org/officeDocument/2006/relationships/diagramLayout" Target="../diagrams/layout42.xml"/><Relationship Id="rId15" Type="http://schemas.openxmlformats.org/officeDocument/2006/relationships/diagramData" Target="../diagrams/data43.xml"/><Relationship Id="rId10" Type="http://schemas.openxmlformats.org/officeDocument/2006/relationships/image" Target="../media/image180.png"/><Relationship Id="rId19" Type="http://schemas.microsoft.com/office/2007/relationships/diagramDrawing" Target="../diagrams/drawing43.xml"/><Relationship Id="rId4" Type="http://schemas.openxmlformats.org/officeDocument/2006/relationships/diagramData" Target="../diagrams/data42.xml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4.xml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4.xml"/><Relationship Id="rId11" Type="http://schemas.openxmlformats.org/officeDocument/2006/relationships/image" Target="../media/image187.png"/><Relationship Id="rId5" Type="http://schemas.openxmlformats.org/officeDocument/2006/relationships/diagramLayout" Target="../diagrams/layout44.xml"/><Relationship Id="rId10" Type="http://schemas.openxmlformats.org/officeDocument/2006/relationships/image" Target="../media/image186.png"/><Relationship Id="rId4" Type="http://schemas.openxmlformats.org/officeDocument/2006/relationships/diagramData" Target="../diagrams/data44.xml"/><Relationship Id="rId9" Type="http://schemas.openxmlformats.org/officeDocument/2006/relationships/image" Target="../media/image18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5.xml"/><Relationship Id="rId11" Type="http://schemas.openxmlformats.org/officeDocument/2006/relationships/image" Target="../media/image191.png"/><Relationship Id="rId5" Type="http://schemas.openxmlformats.org/officeDocument/2006/relationships/diagramQuickStyle" Target="../diagrams/quickStyle45.xml"/><Relationship Id="rId10" Type="http://schemas.openxmlformats.org/officeDocument/2006/relationships/image" Target="../media/image187.png"/><Relationship Id="rId4" Type="http://schemas.openxmlformats.org/officeDocument/2006/relationships/diagramLayout" Target="../diagrams/layout45.xml"/><Relationship Id="rId9" Type="http://schemas.openxmlformats.org/officeDocument/2006/relationships/image" Target="../media/image1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7.xml"/><Relationship Id="rId13" Type="http://schemas.openxmlformats.org/officeDocument/2006/relationships/image" Target="../media/image196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47.xml"/><Relationship Id="rId12" Type="http://schemas.openxmlformats.org/officeDocument/2006/relationships/image" Target="../media/image1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7.xml"/><Relationship Id="rId11" Type="http://schemas.openxmlformats.org/officeDocument/2006/relationships/image" Target="../media/image194.png"/><Relationship Id="rId5" Type="http://schemas.openxmlformats.org/officeDocument/2006/relationships/diagramLayout" Target="../diagrams/layout47.xml"/><Relationship Id="rId10" Type="http://schemas.openxmlformats.org/officeDocument/2006/relationships/image" Target="../media/image193.png"/><Relationship Id="rId4" Type="http://schemas.openxmlformats.org/officeDocument/2006/relationships/diagramData" Target="../diagrams/data47.xml"/><Relationship Id="rId9" Type="http://schemas.openxmlformats.org/officeDocument/2006/relationships/image" Target="../media/image192.png"/><Relationship Id="rId14" Type="http://schemas.openxmlformats.org/officeDocument/2006/relationships/image" Target="../media/image19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diagramData" Target="../diagrams/data6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22.png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5.xml"/><Relationship Id="rId15" Type="http://schemas.openxmlformats.org/officeDocument/2006/relationships/diagramQuickStyle" Target="../diagrams/quickStyle6.xml"/><Relationship Id="rId10" Type="http://schemas.openxmlformats.org/officeDocument/2006/relationships/image" Target="../media/image20.png"/><Relationship Id="rId4" Type="http://schemas.openxmlformats.org/officeDocument/2006/relationships/diagramData" Target="../diagrams/data5.xml"/><Relationship Id="rId9" Type="http://schemas.openxmlformats.org/officeDocument/2006/relationships/image" Target="../media/image19.png"/><Relationship Id="rId14" Type="http://schemas.openxmlformats.org/officeDocument/2006/relationships/diagramLayout" Target="../diagrams/layout6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8.xml"/><Relationship Id="rId13" Type="http://schemas.openxmlformats.org/officeDocument/2006/relationships/image" Target="../media/image202.png"/><Relationship Id="rId3" Type="http://schemas.openxmlformats.org/officeDocument/2006/relationships/image" Target="../media/image1.png"/><Relationship Id="rId7" Type="http://schemas.openxmlformats.org/officeDocument/2006/relationships/diagramColors" Target="../diagrams/colors48.xml"/><Relationship Id="rId12" Type="http://schemas.openxmlformats.org/officeDocument/2006/relationships/image" Target="../media/image2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8.xml"/><Relationship Id="rId11" Type="http://schemas.openxmlformats.org/officeDocument/2006/relationships/image" Target="../media/image200.png"/><Relationship Id="rId5" Type="http://schemas.openxmlformats.org/officeDocument/2006/relationships/diagramLayout" Target="../diagrams/layout48.xml"/><Relationship Id="rId10" Type="http://schemas.openxmlformats.org/officeDocument/2006/relationships/image" Target="../media/image199.png"/><Relationship Id="rId4" Type="http://schemas.openxmlformats.org/officeDocument/2006/relationships/diagramData" Target="../diagrams/data48.xml"/><Relationship Id="rId9" Type="http://schemas.openxmlformats.org/officeDocument/2006/relationships/image" Target="../media/image198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9.xml"/><Relationship Id="rId13" Type="http://schemas.openxmlformats.org/officeDocument/2006/relationships/image" Target="../media/image207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49.xml"/><Relationship Id="rId12" Type="http://schemas.openxmlformats.org/officeDocument/2006/relationships/image" Target="../media/image2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9.xml"/><Relationship Id="rId11" Type="http://schemas.openxmlformats.org/officeDocument/2006/relationships/image" Target="../media/image205.png"/><Relationship Id="rId5" Type="http://schemas.openxmlformats.org/officeDocument/2006/relationships/diagramLayout" Target="../diagrams/layout49.xml"/><Relationship Id="rId10" Type="http://schemas.openxmlformats.org/officeDocument/2006/relationships/image" Target="../media/image204.png"/><Relationship Id="rId4" Type="http://schemas.openxmlformats.org/officeDocument/2006/relationships/diagramData" Target="../diagrams/data49.xml"/><Relationship Id="rId9" Type="http://schemas.openxmlformats.org/officeDocument/2006/relationships/image" Target="../media/image203.png"/><Relationship Id="rId14" Type="http://schemas.openxmlformats.org/officeDocument/2006/relationships/image" Target="../media/image20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0.xml"/><Relationship Id="rId13" Type="http://schemas.openxmlformats.org/officeDocument/2006/relationships/image" Target="../media/image213.png"/><Relationship Id="rId3" Type="http://schemas.openxmlformats.org/officeDocument/2006/relationships/image" Target="../media/image7.png"/><Relationship Id="rId7" Type="http://schemas.openxmlformats.org/officeDocument/2006/relationships/diagramColors" Target="../diagrams/colors50.xml"/><Relationship Id="rId12" Type="http://schemas.openxmlformats.org/officeDocument/2006/relationships/image" Target="../media/image2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0.xml"/><Relationship Id="rId11" Type="http://schemas.openxmlformats.org/officeDocument/2006/relationships/image" Target="../media/image211.png"/><Relationship Id="rId5" Type="http://schemas.openxmlformats.org/officeDocument/2006/relationships/diagramLayout" Target="../diagrams/layout50.xml"/><Relationship Id="rId10" Type="http://schemas.openxmlformats.org/officeDocument/2006/relationships/image" Target="../media/image210.png"/><Relationship Id="rId4" Type="http://schemas.openxmlformats.org/officeDocument/2006/relationships/diagramData" Target="../diagrams/data50.xml"/><Relationship Id="rId9" Type="http://schemas.openxmlformats.org/officeDocument/2006/relationships/image" Target="../media/image209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1.xml"/><Relationship Id="rId11" Type="http://schemas.openxmlformats.org/officeDocument/2006/relationships/image" Target="../media/image216.png"/><Relationship Id="rId5" Type="http://schemas.openxmlformats.org/officeDocument/2006/relationships/diagramLayout" Target="../diagrams/layout51.xml"/><Relationship Id="rId10" Type="http://schemas.openxmlformats.org/officeDocument/2006/relationships/image" Target="../media/image215.png"/><Relationship Id="rId4" Type="http://schemas.openxmlformats.org/officeDocument/2006/relationships/diagramData" Target="../diagrams/data51.xml"/><Relationship Id="rId9" Type="http://schemas.openxmlformats.org/officeDocument/2006/relationships/image" Target="../media/image2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1.png"/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2.xml"/><Relationship Id="rId11" Type="http://schemas.openxmlformats.org/officeDocument/2006/relationships/image" Target="../media/image220.png"/><Relationship Id="rId5" Type="http://schemas.openxmlformats.org/officeDocument/2006/relationships/diagramQuickStyle" Target="../diagrams/quickStyle52.xml"/><Relationship Id="rId10" Type="http://schemas.openxmlformats.org/officeDocument/2006/relationships/image" Target="../media/image219.png"/><Relationship Id="rId4" Type="http://schemas.openxmlformats.org/officeDocument/2006/relationships/diagramLayout" Target="../diagrams/layout52.xml"/><Relationship Id="rId9" Type="http://schemas.openxmlformats.org/officeDocument/2006/relationships/image" Target="../media/image218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3.xml"/><Relationship Id="rId13" Type="http://schemas.openxmlformats.org/officeDocument/2006/relationships/image" Target="../media/image226.png"/><Relationship Id="rId18" Type="http://schemas.microsoft.com/office/2007/relationships/diagramDrawing" Target="../diagrams/drawing5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3.xml"/><Relationship Id="rId12" Type="http://schemas.openxmlformats.org/officeDocument/2006/relationships/image" Target="../media/image225.png"/><Relationship Id="rId17" Type="http://schemas.openxmlformats.org/officeDocument/2006/relationships/diagramColors" Target="../diagrams/colors54.xml"/><Relationship Id="rId2" Type="http://schemas.openxmlformats.org/officeDocument/2006/relationships/notesSlide" Target="../notesSlides/notesSlide44.xml"/><Relationship Id="rId16" Type="http://schemas.openxmlformats.org/officeDocument/2006/relationships/diagramQuickStyle" Target="../diagrams/quickStyle5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3.xml"/><Relationship Id="rId11" Type="http://schemas.openxmlformats.org/officeDocument/2006/relationships/image" Target="../media/image224.png"/><Relationship Id="rId5" Type="http://schemas.openxmlformats.org/officeDocument/2006/relationships/diagramLayout" Target="../diagrams/layout53.xml"/><Relationship Id="rId15" Type="http://schemas.openxmlformats.org/officeDocument/2006/relationships/diagramLayout" Target="../diagrams/layout54.xml"/><Relationship Id="rId10" Type="http://schemas.openxmlformats.org/officeDocument/2006/relationships/image" Target="../media/image223.png"/><Relationship Id="rId4" Type="http://schemas.openxmlformats.org/officeDocument/2006/relationships/diagramData" Target="../diagrams/data53.xml"/><Relationship Id="rId9" Type="http://schemas.openxmlformats.org/officeDocument/2006/relationships/image" Target="../media/image222.png"/><Relationship Id="rId14" Type="http://schemas.openxmlformats.org/officeDocument/2006/relationships/diagramData" Target="../diagrams/data5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diagramLayout" Target="../diagrams/layout9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8.xml"/><Relationship Id="rId12" Type="http://schemas.openxmlformats.org/officeDocument/2006/relationships/diagramData" Target="../diagrams/data9.xml"/><Relationship Id="rId2" Type="http://schemas.openxmlformats.org/officeDocument/2006/relationships/notesSlide" Target="../notesSlides/notesSlide6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8.xml"/><Relationship Id="rId15" Type="http://schemas.openxmlformats.org/officeDocument/2006/relationships/diagramColors" Target="../diagrams/colors9.xml"/><Relationship Id="rId10" Type="http://schemas.openxmlformats.org/officeDocument/2006/relationships/image" Target="../media/image25.png"/><Relationship Id="rId4" Type="http://schemas.openxmlformats.org/officeDocument/2006/relationships/diagramData" Target="../diagrams/data8.xml"/><Relationship Id="rId9" Type="http://schemas.openxmlformats.org/officeDocument/2006/relationships/image" Target="../media/image24.png"/><Relationship Id="rId14" Type="http://schemas.openxmlformats.org/officeDocument/2006/relationships/diagramQuickStyle" Target="../diagrams/quickStyl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openxmlformats.org/officeDocument/2006/relationships/image" Target="../media/image36.jpg"/><Relationship Id="rId3" Type="http://schemas.openxmlformats.org/officeDocument/2006/relationships/image" Target="../media/image7.pn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34.png"/><Relationship Id="rId5" Type="http://schemas.openxmlformats.org/officeDocument/2006/relationships/diagramLayout" Target="../diagrams/layout10.xml"/><Relationship Id="rId10" Type="http://schemas.openxmlformats.org/officeDocument/2006/relationships/image" Target="../media/image33.png"/><Relationship Id="rId4" Type="http://schemas.openxmlformats.org/officeDocument/2006/relationships/diagramData" Target="../diagrams/data10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3891171"/>
            <a:ext cx="6858000" cy="2123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r"/>
            <a:r>
              <a:rPr lang="es-AR" sz="4800" b="1" dirty="0">
                <a:solidFill>
                  <a:schemeClr val="bg1"/>
                </a:solidFill>
              </a:rPr>
              <a:t>PINTURAS Y</a:t>
            </a:r>
          </a:p>
          <a:p>
            <a:pPr lvl="4" algn="r"/>
            <a:r>
              <a:rPr lang="es-AR" sz="4800" b="1" dirty="0" smtClean="0">
                <a:solidFill>
                  <a:schemeClr val="bg1"/>
                </a:solidFill>
              </a:rPr>
              <a:t>AUTOMOTOR</a:t>
            </a:r>
            <a:endParaRPr lang="es-AR" sz="4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44562863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0033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4" name="Grupo 2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25" name="Datos 2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Proceso 28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1" name="Datos 3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Proceso 32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35" name="Datos 3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6" name="Proceso 3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ZEOCAR</a:t>
              </a:r>
              <a:endParaRPr lang="es-AR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22" y="1891018"/>
            <a:ext cx="2858840" cy="670226"/>
          </a:xfrm>
          <a:prstGeom prst="rect">
            <a:avLst/>
          </a:prstGeom>
        </p:spPr>
      </p:pic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394029"/>
              </p:ext>
            </p:extLst>
          </p:nvPr>
        </p:nvGraphicFramePr>
        <p:xfrm>
          <a:off x="-59309" y="6394133"/>
          <a:ext cx="403708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7082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MASILLA FÓRMULA POLIÉSTER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989502"/>
              </p:ext>
            </p:extLst>
          </p:nvPr>
        </p:nvGraphicFramePr>
        <p:xfrm>
          <a:off x="-45057" y="4745056"/>
          <a:ext cx="175877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877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ZEOFLEX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062950"/>
              </p:ext>
            </p:extLst>
          </p:nvPr>
        </p:nvGraphicFramePr>
        <p:xfrm>
          <a:off x="-59309" y="2900363"/>
          <a:ext cx="18542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42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MASILLA FINISH 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2" name="Imagen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61" y="2435965"/>
            <a:ext cx="857430" cy="1239453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61" y="4388060"/>
            <a:ext cx="984181" cy="968973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78" y="5841520"/>
            <a:ext cx="971734" cy="1299886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20</a:t>
            </a:r>
            <a:endParaRPr lang="es-AR" sz="1700" dirty="0"/>
          </a:p>
        </p:txBody>
      </p:sp>
      <p:graphicFrame>
        <p:nvGraphicFramePr>
          <p:cNvPr id="42" name="Tab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59023"/>
              </p:ext>
            </p:extLst>
          </p:nvPr>
        </p:nvGraphicFramePr>
        <p:xfrm>
          <a:off x="16171" y="7977804"/>
          <a:ext cx="266747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747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LUSTRE HAND GLAZE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3" name="Imagen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49" y="7619091"/>
            <a:ext cx="635671" cy="13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grpSp>
        <p:nvGrpSpPr>
          <p:cNvPr id="26" name="Grupo 25"/>
          <p:cNvGrpSpPr/>
          <p:nvPr/>
        </p:nvGrpSpPr>
        <p:grpSpPr>
          <a:xfrm>
            <a:off x="444913" y="2213942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27" name="Datos 26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" name="Proceso 27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307753" y="2213942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7" name="Datos 36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8" name="Proceso 37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32080" y="1748487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40" name="Datos 3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1" name="Proceso 4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NORTON</a:t>
              </a:r>
              <a:endParaRPr lang="es-AR" dirty="0"/>
            </a:p>
          </p:txBody>
        </p:sp>
      </p:grpSp>
      <p:pic>
        <p:nvPicPr>
          <p:cNvPr id="42" name="Imagen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73" y="1546107"/>
            <a:ext cx="2520410" cy="2098241"/>
          </a:xfrm>
          <a:prstGeom prst="rect">
            <a:avLst/>
          </a:prstGeom>
        </p:spPr>
      </p:pic>
      <p:graphicFrame>
        <p:nvGraphicFramePr>
          <p:cNvPr id="43" name="Tabla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54220"/>
              </p:ext>
            </p:extLst>
          </p:nvPr>
        </p:nvGraphicFramePr>
        <p:xfrm>
          <a:off x="21481" y="3621101"/>
          <a:ext cx="274561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561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SISTEMA PULIDO LIQUID ICE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4" name="Tabla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727921"/>
              </p:ext>
            </p:extLst>
          </p:nvPr>
        </p:nvGraphicFramePr>
        <p:xfrm>
          <a:off x="21481" y="4751003"/>
          <a:ext cx="486665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6665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PAÑO DE LIMPIEZA - BLUE MAGNET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5" name="Imagen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45" y="3125566"/>
            <a:ext cx="1764552" cy="133047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04" y="4078496"/>
            <a:ext cx="1809779" cy="1427258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22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3728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CROMOSOL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88644161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093264"/>
              </p:ext>
            </p:extLst>
          </p:nvPr>
        </p:nvGraphicFramePr>
        <p:xfrm>
          <a:off x="-38101" y="2905126"/>
          <a:ext cx="1996345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6345"/>
              </a:tblGrid>
              <a:tr h="116426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UREICO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32287"/>
              </p:ext>
            </p:extLst>
          </p:nvPr>
        </p:nvGraphicFramePr>
        <p:xfrm>
          <a:off x="-38101" y="7265431"/>
          <a:ext cx="383290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290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MONZA CURADOR ECOLÓGICO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819694"/>
              </p:ext>
            </p:extLst>
          </p:nvPr>
        </p:nvGraphicFramePr>
        <p:xfrm>
          <a:off x="-38101" y="5807551"/>
          <a:ext cx="215668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6683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LACROM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84577"/>
              </p:ext>
            </p:extLst>
          </p:nvPr>
        </p:nvGraphicFramePr>
        <p:xfrm>
          <a:off x="-38101" y="4349671"/>
          <a:ext cx="387667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667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SELLADOR X3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/>
          <a:stretch/>
        </p:blipFill>
        <p:spPr>
          <a:xfrm>
            <a:off x="1726133" y="2592236"/>
            <a:ext cx="1158768" cy="192755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53" y="3420438"/>
            <a:ext cx="1287889" cy="21808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52" y="4946709"/>
            <a:ext cx="1489329" cy="198577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36" y="6349768"/>
            <a:ext cx="2456122" cy="18420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97" y="1567326"/>
            <a:ext cx="2192077" cy="1855959"/>
          </a:xfrm>
          <a:prstGeom prst="rect">
            <a:avLst/>
          </a:prstGeom>
        </p:spPr>
      </p:pic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017943"/>
              </p:ext>
            </p:extLst>
          </p:nvPr>
        </p:nvGraphicFramePr>
        <p:xfrm>
          <a:off x="-38101" y="8723313"/>
          <a:ext cx="200554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5544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TINTAS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57" y="7989813"/>
            <a:ext cx="1016517" cy="1355355"/>
          </a:xfrm>
          <a:prstGeom prst="rect">
            <a:avLst/>
          </a:prstGeom>
        </p:spPr>
      </p:pic>
      <p:graphicFrame>
        <p:nvGraphicFramePr>
          <p:cNvPr id="26" name="Diagrama 25"/>
          <p:cNvGraphicFramePr/>
          <p:nvPr>
            <p:extLst>
              <p:ext uri="{D42A27DB-BD31-4B8C-83A1-F6EECF244321}">
                <p14:modId xmlns:p14="http://schemas.microsoft.com/office/powerpoint/2010/main" val="1057679869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27" name="Imagen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2013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15" name="Datos 1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Proceso 1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20" name="Datos 1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1" name="Proceso 2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3" name="Datos 22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" name="Proceso 2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3M</a:t>
              </a:r>
              <a:endParaRPr lang="es-AR" dirty="0"/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35" y="1947672"/>
            <a:ext cx="1106991" cy="591901"/>
          </a:xfrm>
          <a:prstGeom prst="rect">
            <a:avLst/>
          </a:prstGeom>
        </p:spPr>
      </p:pic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80186"/>
              </p:ext>
            </p:extLst>
          </p:nvPr>
        </p:nvGraphicFramePr>
        <p:xfrm>
          <a:off x="-4313" y="2900363"/>
          <a:ext cx="4071902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1902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100" u="none" strike="noStrike" dirty="0">
                          <a:effectLst/>
                        </a:rPr>
                        <a:t>PASTA DE PULIR RUBBING COMPOUND PERFECT IT 946 ML.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100" u="none" strike="noStrike" dirty="0">
                          <a:effectLst/>
                        </a:rPr>
                        <a:t>PASTA DE PULIR RUBBING COMPOUND PERFECT IT 3.7LT.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6281"/>
              </p:ext>
            </p:extLst>
          </p:nvPr>
        </p:nvGraphicFramePr>
        <p:xfrm>
          <a:off x="-4313" y="8716827"/>
          <a:ext cx="556064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6064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SHAMPOO PARA LAVADO AUTOMOTOR CAR WASH SOAP 473ML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7" name="Tab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201072"/>
              </p:ext>
            </p:extLst>
          </p:nvPr>
        </p:nvGraphicFramePr>
        <p:xfrm>
          <a:off x="-4313" y="7591635"/>
          <a:ext cx="402281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281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CERA PROTECTORA EN PASTA PASTE WAX 298GRS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343539"/>
              </p:ext>
            </p:extLst>
          </p:nvPr>
        </p:nvGraphicFramePr>
        <p:xfrm>
          <a:off x="-4313" y="6466442"/>
          <a:ext cx="554362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362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COMPUESTO PULIDOR RUBBING COMPOUND 946 ML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9" name="Tab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768465"/>
              </p:ext>
            </p:extLst>
          </p:nvPr>
        </p:nvGraphicFramePr>
        <p:xfrm>
          <a:off x="-4313" y="5341249"/>
          <a:ext cx="420275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2755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COMPUESTO PARA LUSTRAR A MANO HAND GLAZE 940ML.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0" name="Tabla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502225"/>
              </p:ext>
            </p:extLst>
          </p:nvPr>
        </p:nvGraphicFramePr>
        <p:xfrm>
          <a:off x="-4313" y="4216056"/>
          <a:ext cx="549703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97033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COMPUESTO PARA ABRILLANTAR MACHINE POLISH 946 ML.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1" name="Imagen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17" y="2359423"/>
            <a:ext cx="1305618" cy="1305618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27" y="3570821"/>
            <a:ext cx="1304201" cy="1304201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70" y="4767615"/>
            <a:ext cx="1318805" cy="1318805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44" y="5773075"/>
            <a:ext cx="1397766" cy="1397766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58" y="6990070"/>
            <a:ext cx="1356786" cy="1356786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20" y="7855187"/>
            <a:ext cx="1435008" cy="1435008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28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422223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47838"/>
              </p:ext>
            </p:extLst>
          </p:nvPr>
        </p:nvGraphicFramePr>
        <p:xfrm>
          <a:off x="-26971" y="8723313"/>
          <a:ext cx="4546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66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CERA LIMPIADORA PARA AUTOS 2 EN 1 CLEANER WAX 473ML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940022"/>
              </p:ext>
            </p:extLst>
          </p:nvPr>
        </p:nvGraphicFramePr>
        <p:xfrm>
          <a:off x="-26971" y="7267574"/>
          <a:ext cx="558183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183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CERA SINTÉTICA LARGA DURACION SYNTHETIC WAX 473 ML.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866600"/>
              </p:ext>
            </p:extLst>
          </p:nvPr>
        </p:nvGraphicFramePr>
        <p:xfrm>
          <a:off x="-26971" y="5811837"/>
          <a:ext cx="376586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586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CERA RÁPIDA EN SPRAY QUICK WAX 473ML.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805341"/>
              </p:ext>
            </p:extLst>
          </p:nvPr>
        </p:nvGraphicFramePr>
        <p:xfrm>
          <a:off x="-26971" y="4356100"/>
          <a:ext cx="556606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66068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REVIVIDOR DE CUEROS Y VINILOS LEATHER &amp; VINYL RESTORER 473ML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540429"/>
              </p:ext>
            </p:extLst>
          </p:nvPr>
        </p:nvGraphicFramePr>
        <p:xfrm>
          <a:off x="-26971" y="2900363"/>
          <a:ext cx="381708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7088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REMOVEDOR DE RAYAS SCRATCH REMOVER 236ML.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4" name="Imagen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21" y="2215080"/>
            <a:ext cx="1631066" cy="163106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91" y="3624830"/>
            <a:ext cx="1550584" cy="155058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64" y="5080786"/>
            <a:ext cx="1566993" cy="1566993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87" y="6522082"/>
            <a:ext cx="1560768" cy="156076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867" y="7957152"/>
            <a:ext cx="1231078" cy="1231078"/>
          </a:xfrm>
          <a:prstGeom prst="rect">
            <a:avLst/>
          </a:prstGeom>
        </p:spPr>
      </p:pic>
      <p:grpSp>
        <p:nvGrpSpPr>
          <p:cNvPr id="32" name="Grupo 31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3" name="Datos 32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4" name="Proceso 33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9" name="Datos 38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0" name="Proceso 39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42" name="Datos 41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3" name="Proceso 42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3M</a:t>
              </a:r>
              <a:endParaRPr lang="es-AR" dirty="0"/>
            </a:p>
          </p:txBody>
        </p:sp>
      </p:grpSp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1595728004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29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69477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924184"/>
              </p:ext>
            </p:extLst>
          </p:nvPr>
        </p:nvGraphicFramePr>
        <p:xfrm>
          <a:off x="0" y="4069097"/>
          <a:ext cx="497397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7397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PAÑO P/PULIR LANA DE CORDERO (5711) 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003524"/>
              </p:ext>
            </p:extLst>
          </p:nvPr>
        </p:nvGraphicFramePr>
        <p:xfrm>
          <a:off x="0" y="5237831"/>
          <a:ext cx="385961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9619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PAÑO PARA LUSTRAR 2 (ESPUMA)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17" y="4633784"/>
            <a:ext cx="1641698" cy="164169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19" y="3574738"/>
            <a:ext cx="1310329" cy="1306679"/>
          </a:xfrm>
          <a:prstGeom prst="rect">
            <a:avLst/>
          </a:prstGeom>
        </p:spPr>
      </p:pic>
      <p:graphicFrame>
        <p:nvGraphicFramePr>
          <p:cNvPr id="51" name="Tab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14976"/>
              </p:ext>
            </p:extLst>
          </p:nvPr>
        </p:nvGraphicFramePr>
        <p:xfrm>
          <a:off x="0" y="2900363"/>
          <a:ext cx="324293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293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n-US" sz="1100" u="none" strike="noStrike" dirty="0">
                          <a:effectLst/>
                        </a:rPr>
                        <a:t>PERFECT IT CLEAN &amp; SHINE 0,498 LTS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2" name="Imagen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91" y="2137348"/>
            <a:ext cx="1526030" cy="1526030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30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96736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15" name="Datos 1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Proceso 1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20" name="Datos 1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Proceso 23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6" name="Datos 2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Proceso 2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CETOL</a:t>
              </a:r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38" y="1773936"/>
            <a:ext cx="2443162" cy="740098"/>
          </a:xfrm>
          <a:prstGeom prst="rect">
            <a:avLst/>
          </a:prstGeom>
        </p:spPr>
      </p:pic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1706"/>
              </p:ext>
            </p:extLst>
          </p:nvPr>
        </p:nvGraphicFramePr>
        <p:xfrm>
          <a:off x="-23916" y="2900363"/>
          <a:ext cx="216542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5428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CLASSIC BRILLANTE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3" name="Tab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945951"/>
              </p:ext>
            </p:extLst>
          </p:nvPr>
        </p:nvGraphicFramePr>
        <p:xfrm>
          <a:off x="-23916" y="8723313"/>
          <a:ext cx="209461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461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TINTAS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4" name="Tab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611647"/>
              </p:ext>
            </p:extLst>
          </p:nvPr>
        </p:nvGraphicFramePr>
        <p:xfrm>
          <a:off x="-23916" y="7267574"/>
          <a:ext cx="424239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239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BRIKOL LADRILLO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849321"/>
              </p:ext>
            </p:extLst>
          </p:nvPr>
        </p:nvGraphicFramePr>
        <p:xfrm>
          <a:off x="-23916" y="5811837"/>
          <a:ext cx="222998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9986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BRIKOL PISOS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9" name="Tab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939270"/>
              </p:ext>
            </p:extLst>
          </p:nvPr>
        </p:nvGraphicFramePr>
        <p:xfrm>
          <a:off x="-23916" y="4356100"/>
          <a:ext cx="422377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3776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CLASSIC SATINADO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40" name="Imagen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71" y="2234128"/>
            <a:ext cx="1897014" cy="1897014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43" y="3390543"/>
            <a:ext cx="1956506" cy="195650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61" y="5225153"/>
            <a:ext cx="1506110" cy="157139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10" y="6375175"/>
            <a:ext cx="2026971" cy="2026971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01" y="7739565"/>
            <a:ext cx="1438154" cy="143815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31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4443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15" name="Datos 1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Proceso 1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20" name="Datos 1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Proceso 23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6" name="Datos 2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Proceso 2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MEGAFLEX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42" y="1871439"/>
            <a:ext cx="2211572" cy="672168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204965"/>
              </p:ext>
            </p:extLst>
          </p:nvPr>
        </p:nvGraphicFramePr>
        <p:xfrm>
          <a:off x="-19050" y="2869669"/>
          <a:ext cx="255689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9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PINTURA ASFALTICA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1" name="Imagen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73" y="2265556"/>
            <a:ext cx="1351813" cy="1351813"/>
          </a:xfrm>
          <a:prstGeom prst="rect">
            <a:avLst/>
          </a:prstGeom>
        </p:spPr>
      </p:pic>
      <p:graphicFrame>
        <p:nvGraphicFramePr>
          <p:cNvPr id="105" name="Tabla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446743"/>
              </p:ext>
            </p:extLst>
          </p:nvPr>
        </p:nvGraphicFramePr>
        <p:xfrm>
          <a:off x="-19050" y="4167013"/>
          <a:ext cx="43434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3400"/>
              </a:tblGrid>
              <a:tr h="190500">
                <a:tc>
                  <a:txBody>
                    <a:bodyPr/>
                    <a:lstStyle/>
                    <a:p>
                      <a:pPr lvl="1"/>
                      <a:r>
                        <a:rPr lang="es-AR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MEMBRANA AUTOAHDESIVA</a:t>
                      </a:r>
                      <a:endParaRPr lang="es-AR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06" name="Tabla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182994"/>
              </p:ext>
            </p:extLst>
          </p:nvPr>
        </p:nvGraphicFramePr>
        <p:xfrm>
          <a:off x="-19050" y="5464357"/>
          <a:ext cx="255689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9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 smtClean="0">
                          <a:effectLst/>
                        </a:rPr>
                        <a:t>EMULSION ASFALTICA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07" name="Tabla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962688"/>
              </p:ext>
            </p:extLst>
          </p:nvPr>
        </p:nvGraphicFramePr>
        <p:xfrm>
          <a:off x="-19050" y="6761701"/>
          <a:ext cx="430076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0764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 smtClean="0">
                          <a:effectLst/>
                        </a:rPr>
                        <a:t>PINTURA ASFALTICA ALUMINISADA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52" y="3581789"/>
            <a:ext cx="972274" cy="12963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94" y="4571795"/>
            <a:ext cx="1343028" cy="17907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60" y="5835805"/>
            <a:ext cx="1235458" cy="1647277"/>
          </a:xfrm>
          <a:prstGeom prst="rect">
            <a:avLst/>
          </a:prstGeom>
        </p:spPr>
      </p:pic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91719"/>
              </p:ext>
            </p:extLst>
          </p:nvPr>
        </p:nvGraphicFramePr>
        <p:xfrm>
          <a:off x="0" y="8723313"/>
          <a:ext cx="279158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1582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PROTEC PARA SUBCARROCERÍA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pSp>
        <p:nvGrpSpPr>
          <p:cNvPr id="28" name="Grupo 27"/>
          <p:cNvGrpSpPr/>
          <p:nvPr/>
        </p:nvGrpSpPr>
        <p:grpSpPr>
          <a:xfrm>
            <a:off x="408051" y="7629399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29" name="Datos 28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" name="Proceso 29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70891" y="7629399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2" name="Datos 31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Proceso 32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0" y="7629399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35" name="Datos 3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6" name="Proceso 3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VITELAST</a:t>
              </a:r>
            </a:p>
          </p:txBody>
        </p:sp>
      </p:grpSp>
      <p:pic>
        <p:nvPicPr>
          <p:cNvPr id="37" name="Imagen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73" y="7422550"/>
            <a:ext cx="1747741" cy="110864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94" y="8059582"/>
            <a:ext cx="1578920" cy="1184190"/>
          </a:xfrm>
          <a:prstGeom prst="rect">
            <a:avLst/>
          </a:prstGeom>
        </p:spPr>
      </p:pic>
      <p:sp>
        <p:nvSpPr>
          <p:cNvPr id="39" name="CuadroTexto 38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32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8783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3891171"/>
            <a:ext cx="6858000" cy="2123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AR" sz="4800" b="1" dirty="0" smtClean="0">
                <a:solidFill>
                  <a:schemeClr val="bg1"/>
                </a:solidFill>
              </a:rPr>
              <a:t>AEROSOLES </a:t>
            </a:r>
            <a:endParaRPr lang="es-AR" sz="4800" b="1" dirty="0">
              <a:solidFill>
                <a:schemeClr val="bg1"/>
              </a:solidFill>
            </a:endParaRPr>
          </a:p>
          <a:p>
            <a:pPr lvl="3" algn="r"/>
            <a:r>
              <a:rPr lang="es-AR" sz="4800" b="1" dirty="0" smtClean="0">
                <a:solidFill>
                  <a:schemeClr val="bg1"/>
                </a:solidFill>
              </a:rPr>
              <a:t>SECADO RÁPIDO</a:t>
            </a:r>
            <a:endParaRPr lang="es-AR" sz="4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1871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3891171"/>
            <a:ext cx="2926711" cy="2123660"/>
            <a:chOff x="0" y="3891171"/>
            <a:chExt cx="2926711" cy="2123660"/>
          </a:xfrm>
        </p:grpSpPr>
        <p:sp>
          <p:nvSpPr>
            <p:cNvPr id="13" name="Paralelogramo 12"/>
            <p:cNvSpPr/>
            <p:nvPr/>
          </p:nvSpPr>
          <p:spPr>
            <a:xfrm>
              <a:off x="685800" y="3891171"/>
              <a:ext cx="2240911" cy="2123659"/>
            </a:xfrm>
            <a:prstGeom prst="parallelogram">
              <a:avLst/>
            </a:pr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0" y="3891171"/>
              <a:ext cx="685800" cy="21236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s-AR" sz="6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0" y="3891173"/>
              <a:ext cx="2583811" cy="2123658"/>
              <a:chOff x="685800" y="3891170"/>
              <a:chExt cx="2583811" cy="2123658"/>
            </a:xfrm>
          </p:grpSpPr>
          <p:sp>
            <p:nvSpPr>
              <p:cNvPr id="16" name="Paralelogramo 15"/>
              <p:cNvSpPr/>
              <p:nvPr/>
            </p:nvSpPr>
            <p:spPr>
              <a:xfrm>
                <a:off x="1028700" y="3891170"/>
                <a:ext cx="2240911" cy="2123657"/>
              </a:xfrm>
              <a:prstGeom prst="parallelogram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7" name="Paralelogramo 16"/>
              <p:cNvSpPr/>
              <p:nvPr/>
            </p:nvSpPr>
            <p:spPr>
              <a:xfrm>
                <a:off x="685800" y="3891171"/>
                <a:ext cx="2240911" cy="2123657"/>
              </a:xfrm>
              <a:prstGeom prst="parallelogram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438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36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356560"/>
              </p:ext>
            </p:extLst>
          </p:nvPr>
        </p:nvGraphicFramePr>
        <p:xfrm>
          <a:off x="673123" y="3137962"/>
          <a:ext cx="342204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204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DESOXIDANTE LIQ. DESOX.FOSFAT. 1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4" y="2651061"/>
            <a:ext cx="1107174" cy="110717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graphicFrame>
        <p:nvGraphicFramePr>
          <p:cNvPr id="27" name="Tabl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446687"/>
              </p:ext>
            </p:extLst>
          </p:nvPr>
        </p:nvGraphicFramePr>
        <p:xfrm>
          <a:off x="673124" y="3991772"/>
          <a:ext cx="4240432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0432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CLASICO 0,45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CLASICO 0,9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917316"/>
              </p:ext>
            </p:extLst>
          </p:nvPr>
        </p:nvGraphicFramePr>
        <p:xfrm>
          <a:off x="673124" y="5036082"/>
          <a:ext cx="338555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5557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LAVAPARABRISAS LPU 0,9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037835"/>
              </p:ext>
            </p:extLst>
          </p:nvPr>
        </p:nvGraphicFramePr>
        <p:xfrm>
          <a:off x="673124" y="5889892"/>
          <a:ext cx="424328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328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SHAMPOO SILICONADO 0,5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223939"/>
              </p:ext>
            </p:extLst>
          </p:nvPr>
        </p:nvGraphicFramePr>
        <p:xfrm>
          <a:off x="673124" y="6743704"/>
          <a:ext cx="36066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66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AUTOCERA PROTECTORA 0,45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AUTOCERA PROTECTORA 0,9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39" name="Imagen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50" y="3446663"/>
            <a:ext cx="587324" cy="1174648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19" y="4281507"/>
            <a:ext cx="1514144" cy="1514144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68" y="5101364"/>
            <a:ext cx="1542123" cy="1542123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86" y="6203218"/>
            <a:ext cx="1213864" cy="116531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12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71484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15" name="Datos 1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Proceso 1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20" name="Datos 1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Proceso 23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6" name="Datos 2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Proceso 2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TERSUAVE</a:t>
              </a:r>
              <a:endParaRPr lang="es-AR" dirty="0"/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44" y="1807464"/>
            <a:ext cx="1901952" cy="627888"/>
          </a:xfrm>
          <a:prstGeom prst="rect">
            <a:avLst/>
          </a:prstGeom>
        </p:spPr>
      </p:pic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447291"/>
              </p:ext>
            </p:extLst>
          </p:nvPr>
        </p:nvGraphicFramePr>
        <p:xfrm>
          <a:off x="-12436" y="2865438"/>
          <a:ext cx="357555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555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ESMALTE SINTÉTICO BRILLANTE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3" name="Tab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230318"/>
              </p:ext>
            </p:extLst>
          </p:nvPr>
        </p:nvGraphicFramePr>
        <p:xfrm>
          <a:off x="-12436" y="8736648"/>
          <a:ext cx="4994443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4443"/>
              </a:tblGrid>
              <a:tr h="0">
                <a:tc>
                  <a:txBody>
                    <a:bodyPr/>
                    <a:lstStyle/>
                    <a:p>
                      <a:pPr lvl="1" algn="l" fontAlgn="ctr"/>
                      <a:r>
                        <a:rPr lang="it-IT" sz="1100" u="none" strike="noStrike" dirty="0">
                          <a:effectLst/>
                        </a:rPr>
                        <a:t>ESMALTE ALTA TEMPERATURA SEMIBRILLO 250/400/600ºC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4" name="Tab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754734"/>
              </p:ext>
            </p:extLst>
          </p:nvPr>
        </p:nvGraphicFramePr>
        <p:xfrm>
          <a:off x="-12436" y="7562406"/>
          <a:ext cx="364774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4774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ESMALTE METALIZADO ESPECIAL BRILLANTE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95524"/>
              </p:ext>
            </p:extLst>
          </p:nvPr>
        </p:nvGraphicFramePr>
        <p:xfrm>
          <a:off x="-12436" y="6388164"/>
          <a:ext cx="499444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4443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ESMALTE DOBLE ACCIÓN BRILLANTE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9" name="Tab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690685"/>
              </p:ext>
            </p:extLst>
          </p:nvPr>
        </p:nvGraphicFramePr>
        <p:xfrm>
          <a:off x="-12436" y="5213922"/>
          <a:ext cx="357555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555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ESMALTE SINTÉTICO MATE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0" name="Tabla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339505"/>
              </p:ext>
            </p:extLst>
          </p:nvPr>
        </p:nvGraphicFramePr>
        <p:xfrm>
          <a:off x="-12436" y="4039680"/>
          <a:ext cx="501194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194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ESMALTE SINTÉTICO SATINADO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1" name="Imagen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63" y="2250800"/>
            <a:ext cx="1028106" cy="1610287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80" y="3342767"/>
            <a:ext cx="1279656" cy="2004281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61" y="4376854"/>
            <a:ext cx="1293911" cy="202660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62" y="5390158"/>
            <a:ext cx="1309290" cy="2050695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23" y="6651916"/>
            <a:ext cx="1323789" cy="2073405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46" y="7510933"/>
            <a:ext cx="1350123" cy="2114651"/>
          </a:xfrm>
          <a:prstGeom prst="rect">
            <a:avLst/>
          </a:prstGeom>
        </p:spPr>
      </p:pic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2616215755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35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9917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/>
          </p:nvPr>
        </p:nvGraphicFramePr>
        <p:xfrm>
          <a:off x="-34580" y="8723313"/>
          <a:ext cx="327637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378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REMOTUTTO REMOVEDOR GEL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/>
          </p:nvPr>
        </p:nvGraphicFramePr>
        <p:xfrm>
          <a:off x="-34580" y="7258845"/>
          <a:ext cx="4419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96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CONVERTIDOR DE ÓXIDO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/>
          </p:nvPr>
        </p:nvGraphicFramePr>
        <p:xfrm>
          <a:off x="-34580" y="4329907"/>
          <a:ext cx="4419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96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BARNIZ COLOREADO BRILLANTE EN AEROSOL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/>
          </p:nvPr>
        </p:nvGraphicFramePr>
        <p:xfrm>
          <a:off x="-34580" y="5794376"/>
          <a:ext cx="327637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379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ESMALTE EFECTO ESMERILADO MATE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/>
          </p:nvPr>
        </p:nvGraphicFramePr>
        <p:xfrm>
          <a:off x="-34580" y="2865438"/>
          <a:ext cx="326480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64802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ESMALTE FLUO MATE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4" name="Imagen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91" y="2096218"/>
            <a:ext cx="1369816" cy="214549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1" y="4989000"/>
            <a:ext cx="1343606" cy="210444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40" y="3454149"/>
            <a:ext cx="1384815" cy="2168987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91" y="6252360"/>
            <a:ext cx="1377464" cy="2157474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08" y="7474499"/>
            <a:ext cx="1298181" cy="2033296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183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RUST OLEUM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639968"/>
              </p:ext>
            </p:extLst>
          </p:nvPr>
        </p:nvGraphicFramePr>
        <p:xfrm>
          <a:off x="0" y="2865438"/>
          <a:ext cx="293302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302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 smtClean="0">
                          <a:effectLst/>
                        </a:rPr>
                        <a:t>AUTOMOTIVE AGRO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114044"/>
              </p:ext>
            </p:extLst>
          </p:nvPr>
        </p:nvGraphicFramePr>
        <p:xfrm>
          <a:off x="-1" y="8723313"/>
          <a:ext cx="281871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8719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CALIPER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933451"/>
              </p:ext>
            </p:extLst>
          </p:nvPr>
        </p:nvGraphicFramePr>
        <p:xfrm>
          <a:off x="-1" y="7746999"/>
          <a:ext cx="415290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5290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ESMALTE PARA AUTOMÓVIL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265970"/>
              </p:ext>
            </p:extLst>
          </p:nvPr>
        </p:nvGraphicFramePr>
        <p:xfrm>
          <a:off x="-1" y="6770687"/>
          <a:ext cx="283339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3398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ESMALTE DE MOTOR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774844"/>
              </p:ext>
            </p:extLst>
          </p:nvPr>
        </p:nvGraphicFramePr>
        <p:xfrm>
          <a:off x="-1" y="4818063"/>
          <a:ext cx="281872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872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ANODIZADO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451555"/>
              </p:ext>
            </p:extLst>
          </p:nvPr>
        </p:nvGraphicFramePr>
        <p:xfrm>
          <a:off x="0" y="5794375"/>
          <a:ext cx="425383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383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ESMALTE ALTA TEMPERATURA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681194"/>
              </p:ext>
            </p:extLst>
          </p:nvPr>
        </p:nvGraphicFramePr>
        <p:xfrm>
          <a:off x="-1" y="3841751"/>
          <a:ext cx="421685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6858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CAJA CAMIONETA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95" y="1675124"/>
            <a:ext cx="2592693" cy="892567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57" y="2357154"/>
            <a:ext cx="1092881" cy="1230503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33" y="3251810"/>
            <a:ext cx="1240601" cy="1396826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00" y="4203700"/>
            <a:ext cx="1122238" cy="1263557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14" y="5182045"/>
            <a:ext cx="1122238" cy="1263557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02" y="6161452"/>
            <a:ext cx="1166131" cy="1312976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25" y="6989216"/>
            <a:ext cx="1156727" cy="1302388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64" y="8041052"/>
            <a:ext cx="1129336" cy="1271549"/>
          </a:xfrm>
          <a:prstGeom prst="rect">
            <a:avLst/>
          </a:prstGeom>
        </p:spPr>
      </p:pic>
      <p:graphicFrame>
        <p:nvGraphicFramePr>
          <p:cNvPr id="32" name="Diagrama 31"/>
          <p:cNvGraphicFramePr/>
          <p:nvPr>
            <p:extLst>
              <p:ext uri="{D42A27DB-BD31-4B8C-83A1-F6EECF244321}">
                <p14:modId xmlns:p14="http://schemas.microsoft.com/office/powerpoint/2010/main" val="2525080513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4" name="Rectángulo 33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7564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760215"/>
              </p:ext>
            </p:extLst>
          </p:nvPr>
        </p:nvGraphicFramePr>
        <p:xfrm>
          <a:off x="0" y="3841751"/>
          <a:ext cx="494581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581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IMPRIMANTE ALTA TEMPERATURA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959901"/>
              </p:ext>
            </p:extLst>
          </p:nvPr>
        </p:nvGraphicFramePr>
        <p:xfrm>
          <a:off x="-1" y="8723313"/>
          <a:ext cx="332422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422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LACA ACRÍLICA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073645"/>
              </p:ext>
            </p:extLst>
          </p:nvPr>
        </p:nvGraphicFramePr>
        <p:xfrm>
          <a:off x="0" y="7747003"/>
          <a:ext cx="489818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8189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FARO TRANSLÚCIDO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434784"/>
              </p:ext>
            </p:extLst>
          </p:nvPr>
        </p:nvGraphicFramePr>
        <p:xfrm>
          <a:off x="0" y="6770690"/>
          <a:ext cx="351706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706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LLANTAS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068923"/>
              </p:ext>
            </p:extLst>
          </p:nvPr>
        </p:nvGraphicFramePr>
        <p:xfrm>
          <a:off x="0" y="5794377"/>
          <a:ext cx="487913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9139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IMPRIMANTE PARA PLÁSTICO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024191"/>
              </p:ext>
            </p:extLst>
          </p:nvPr>
        </p:nvGraphicFramePr>
        <p:xfrm>
          <a:off x="0" y="4818064"/>
          <a:ext cx="351706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706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IMPRIMANTE PARA MOTOR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578485"/>
              </p:ext>
            </p:extLst>
          </p:nvPr>
        </p:nvGraphicFramePr>
        <p:xfrm>
          <a:off x="0" y="2865438"/>
          <a:ext cx="353377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3776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IMPRIMANTE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74" y="2232175"/>
            <a:ext cx="1174851" cy="13227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56" y="3159275"/>
            <a:ext cx="1174850" cy="132279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73" y="4187975"/>
            <a:ext cx="1174851" cy="132279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56" y="5276951"/>
            <a:ext cx="1172074" cy="131966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54" y="6165931"/>
            <a:ext cx="1145088" cy="128928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02" y="7165379"/>
            <a:ext cx="1173428" cy="132119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73" y="8007399"/>
            <a:ext cx="1169425" cy="1316687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38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6640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RUST OLEUM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994504"/>
              </p:ext>
            </p:extLst>
          </p:nvPr>
        </p:nvGraphicFramePr>
        <p:xfrm>
          <a:off x="0" y="2865438"/>
          <a:ext cx="33909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09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METÁLICO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455279"/>
              </p:ext>
            </p:extLst>
          </p:nvPr>
        </p:nvGraphicFramePr>
        <p:xfrm>
          <a:off x="0" y="8723313"/>
          <a:ext cx="45339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SUBCARROCERÍA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27805"/>
              </p:ext>
            </p:extLst>
          </p:nvPr>
        </p:nvGraphicFramePr>
        <p:xfrm>
          <a:off x="0" y="6380163"/>
          <a:ext cx="46101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01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PINTURA PARA PLÁSTICOS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39390"/>
              </p:ext>
            </p:extLst>
          </p:nvPr>
        </p:nvGraphicFramePr>
        <p:xfrm>
          <a:off x="0" y="7551738"/>
          <a:ext cx="341947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947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PARAGOLPES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194887"/>
              </p:ext>
            </p:extLst>
          </p:nvPr>
        </p:nvGraphicFramePr>
        <p:xfrm>
          <a:off x="0" y="4037013"/>
          <a:ext cx="456247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247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METÁLICO GRANULADO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912355"/>
              </p:ext>
            </p:extLst>
          </p:nvPr>
        </p:nvGraphicFramePr>
        <p:xfrm>
          <a:off x="0" y="5208588"/>
          <a:ext cx="335280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METÁLICO TEXTURADO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85" y="2303697"/>
            <a:ext cx="1173429" cy="13211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66" y="3437172"/>
            <a:ext cx="1209460" cy="136176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85" y="4579657"/>
            <a:ext cx="1209460" cy="136176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66" y="5804149"/>
            <a:ext cx="1209460" cy="1361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68" y="7069208"/>
            <a:ext cx="1209461" cy="136176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721" y="7816764"/>
            <a:ext cx="1218305" cy="1371721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39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2174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861594"/>
              </p:ext>
            </p:extLst>
          </p:nvPr>
        </p:nvGraphicFramePr>
        <p:xfrm>
          <a:off x="-1" y="2865438"/>
          <a:ext cx="320040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0040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AUTOMOTIVE VINÍLICO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22885"/>
              </p:ext>
            </p:extLst>
          </p:nvPr>
        </p:nvGraphicFramePr>
        <p:xfrm>
          <a:off x="-1" y="8723313"/>
          <a:ext cx="467405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405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METAL PROTECTION COMPUESTO GALVANIZADO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07436"/>
              </p:ext>
            </p:extLst>
          </p:nvPr>
        </p:nvGraphicFramePr>
        <p:xfrm>
          <a:off x="-1" y="6380163"/>
          <a:ext cx="479107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107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LEAK SEAL SELLADOR IMPERMEABILIZANTE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446484"/>
              </p:ext>
            </p:extLst>
          </p:nvPr>
        </p:nvGraphicFramePr>
        <p:xfrm>
          <a:off x="0" y="7551738"/>
          <a:ext cx="330517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5176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METAL PROTECTION BRILLANTE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16624"/>
              </p:ext>
            </p:extLst>
          </p:nvPr>
        </p:nvGraphicFramePr>
        <p:xfrm>
          <a:off x="-1" y="5208588"/>
          <a:ext cx="318543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543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AMERICAN ACCENTS PIEDRA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827766"/>
              </p:ext>
            </p:extLst>
          </p:nvPr>
        </p:nvGraphicFramePr>
        <p:xfrm>
          <a:off x="-1" y="4037013"/>
          <a:ext cx="451485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485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it-IT" sz="1100" u="none" strike="noStrike" dirty="0" smtClean="0">
                          <a:effectLst/>
                        </a:rPr>
                        <a:t>AUTOMOTIVE TERMINACIÓN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91" y="2285850"/>
            <a:ext cx="1257086" cy="141538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3381375"/>
            <a:ext cx="1304669" cy="14689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73" y="4537665"/>
            <a:ext cx="1437722" cy="16187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29" y="5590778"/>
            <a:ext cx="1338431" cy="150697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62" y="6849393"/>
            <a:ext cx="1400344" cy="157668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63" y="7768114"/>
            <a:ext cx="1338431" cy="1506974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40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609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RUST OLEUM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148376"/>
              </p:ext>
            </p:extLst>
          </p:nvPr>
        </p:nvGraphicFramePr>
        <p:xfrm>
          <a:off x="-1" y="4037013"/>
          <a:ext cx="463867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867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METAL PROTECTION SATINADO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470990"/>
              </p:ext>
            </p:extLst>
          </p:nvPr>
        </p:nvGraphicFramePr>
        <p:xfrm>
          <a:off x="-1" y="8723313"/>
          <a:ext cx="45286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8697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METAL PROTECTION TERMINACIÓN METÁLICA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018835"/>
              </p:ext>
            </p:extLst>
          </p:nvPr>
        </p:nvGraphicFramePr>
        <p:xfrm>
          <a:off x="0" y="7551738"/>
          <a:ext cx="305588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588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METAL PROTECTION IMPRIMANTE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987771"/>
              </p:ext>
            </p:extLst>
          </p:nvPr>
        </p:nvGraphicFramePr>
        <p:xfrm>
          <a:off x="-1" y="6380163"/>
          <a:ext cx="473392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392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METAL PROTECTION MARTILLADO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984346"/>
              </p:ext>
            </p:extLst>
          </p:nvPr>
        </p:nvGraphicFramePr>
        <p:xfrm>
          <a:off x="-1" y="5208588"/>
          <a:ext cx="297048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0489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METAL PROTECTION METÁLICO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99898"/>
              </p:ext>
            </p:extLst>
          </p:nvPr>
        </p:nvGraphicFramePr>
        <p:xfrm>
          <a:off x="0" y="2865438"/>
          <a:ext cx="307657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6576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METAL PROTECTION MATE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16658"/>
            <a:ext cx="1368976" cy="15413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295650"/>
            <a:ext cx="1371234" cy="154390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42" y="4575096"/>
            <a:ext cx="1371234" cy="154390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58" y="5659689"/>
            <a:ext cx="1381276" cy="15552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42" y="6930945"/>
            <a:ext cx="1381276" cy="155521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45" y="7682753"/>
            <a:ext cx="1427102" cy="1606811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41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6210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54818"/>
              </p:ext>
            </p:extLst>
          </p:nvPr>
        </p:nvGraphicFramePr>
        <p:xfrm>
          <a:off x="-1" y="2865438"/>
          <a:ext cx="333375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375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METAL PROTECTION TEXTURADO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511703"/>
              </p:ext>
            </p:extLst>
          </p:nvPr>
        </p:nvGraphicFramePr>
        <p:xfrm>
          <a:off x="-1" y="8723313"/>
          <a:ext cx="46482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82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VIDRIO ESMERILADO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655843"/>
              </p:ext>
            </p:extLst>
          </p:nvPr>
        </p:nvGraphicFramePr>
        <p:xfrm>
          <a:off x="-1" y="6380163"/>
          <a:ext cx="456247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247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ALTA TEMPERATURA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316559"/>
              </p:ext>
            </p:extLst>
          </p:nvPr>
        </p:nvGraphicFramePr>
        <p:xfrm>
          <a:off x="-1" y="7551738"/>
          <a:ext cx="341947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947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GLITTER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677650"/>
              </p:ext>
            </p:extLst>
          </p:nvPr>
        </p:nvGraphicFramePr>
        <p:xfrm>
          <a:off x="-1" y="5208588"/>
          <a:ext cx="333375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375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EPOXY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1785"/>
              </p:ext>
            </p:extLst>
          </p:nvPr>
        </p:nvGraphicFramePr>
        <p:xfrm>
          <a:off x="-1" y="4037013"/>
          <a:ext cx="455295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295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IMPRIMACIÓN PLÁSTICO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91" y="2238374"/>
            <a:ext cx="1390447" cy="15655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3189819"/>
            <a:ext cx="1506001" cy="169564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64" y="4401356"/>
            <a:ext cx="1449838" cy="163241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65" y="5534826"/>
            <a:ext cx="1448219" cy="163058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62" y="6918797"/>
            <a:ext cx="1368954" cy="15413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65" y="7644843"/>
            <a:ext cx="1448219" cy="1630587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42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7798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RUST OLEUM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157401"/>
              </p:ext>
            </p:extLst>
          </p:nvPr>
        </p:nvGraphicFramePr>
        <p:xfrm>
          <a:off x="0" y="2865438"/>
          <a:ext cx="3149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96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LACA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613382"/>
              </p:ext>
            </p:extLst>
          </p:nvPr>
        </p:nvGraphicFramePr>
        <p:xfrm>
          <a:off x="0" y="8723313"/>
          <a:ext cx="46228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28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ULTRA A. TEMP.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25472"/>
              </p:ext>
            </p:extLst>
          </p:nvPr>
        </p:nvGraphicFramePr>
        <p:xfrm>
          <a:off x="0" y="6380163"/>
          <a:ext cx="45085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85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FLUORESCENTE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57705"/>
              </p:ext>
            </p:extLst>
          </p:nvPr>
        </p:nvGraphicFramePr>
        <p:xfrm>
          <a:off x="0" y="7551738"/>
          <a:ext cx="295975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75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PLÁSTICO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140225"/>
              </p:ext>
            </p:extLst>
          </p:nvPr>
        </p:nvGraphicFramePr>
        <p:xfrm>
          <a:off x="0" y="5208588"/>
          <a:ext cx="30988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METÁLICO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965603"/>
              </p:ext>
            </p:extLst>
          </p:nvPr>
        </p:nvGraphicFramePr>
        <p:xfrm>
          <a:off x="0" y="4037013"/>
          <a:ext cx="4673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36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LACA POLIURETÁNICA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2245233"/>
            <a:ext cx="1448218" cy="16305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60" y="3224123"/>
            <a:ext cx="1485690" cy="16727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89" y="4481231"/>
            <a:ext cx="1485690" cy="16727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59" y="5415395"/>
            <a:ext cx="1485690" cy="167277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14" y="6823634"/>
            <a:ext cx="1553439" cy="174905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92" y="7606668"/>
            <a:ext cx="1388225" cy="1563038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43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3112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326545"/>
              </p:ext>
            </p:extLst>
          </p:nvPr>
        </p:nvGraphicFramePr>
        <p:xfrm>
          <a:off x="0" y="4037013"/>
          <a:ext cx="494210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2106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ULTRA COVER 2X ESMALTE BRILLANTE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870066"/>
              </p:ext>
            </p:extLst>
          </p:nvPr>
        </p:nvGraphicFramePr>
        <p:xfrm>
          <a:off x="0" y="8723313"/>
          <a:ext cx="494210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42106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ULTRA COVER 2X ESMALTE TRANSPARENTE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161448"/>
              </p:ext>
            </p:extLst>
          </p:nvPr>
        </p:nvGraphicFramePr>
        <p:xfrm>
          <a:off x="0" y="7551738"/>
          <a:ext cx="31242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ULTRA COVER 2X ESMALTE SATINADO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92907"/>
              </p:ext>
            </p:extLst>
          </p:nvPr>
        </p:nvGraphicFramePr>
        <p:xfrm>
          <a:off x="-1" y="6380163"/>
          <a:ext cx="481012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012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it-IT" sz="1100" u="none" strike="noStrike" dirty="0" smtClean="0">
                          <a:effectLst/>
                        </a:rPr>
                        <a:t>ULTRA COVER 2X ESMALTE SEMI-BRILLANTE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868549"/>
              </p:ext>
            </p:extLst>
          </p:nvPr>
        </p:nvGraphicFramePr>
        <p:xfrm>
          <a:off x="0" y="5208588"/>
          <a:ext cx="31242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ULTRA COVER 2X ESMALTE MATE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179137"/>
              </p:ext>
            </p:extLst>
          </p:nvPr>
        </p:nvGraphicFramePr>
        <p:xfrm>
          <a:off x="-1" y="2865438"/>
          <a:ext cx="329973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973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SPECIALTY VINÍLICO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91" y="2138304"/>
            <a:ext cx="1485689" cy="16727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31" y="4407017"/>
            <a:ext cx="1499449" cy="168826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48" y="3072060"/>
            <a:ext cx="1551315" cy="174666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48" y="5311113"/>
            <a:ext cx="1551316" cy="17466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17" y="6765183"/>
            <a:ext cx="1581476" cy="178062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48" y="7550166"/>
            <a:ext cx="1551316" cy="1746666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44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314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COLORIN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13204383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962192"/>
              </p:ext>
            </p:extLst>
          </p:nvPr>
        </p:nvGraphicFramePr>
        <p:xfrm>
          <a:off x="-39157" y="3658676"/>
          <a:ext cx="5444194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419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SILICONAS C/ESPONJA 0,45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SILICONAS A GATILLO 0,45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SILICONAS AUTONUEVO 0,45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744119"/>
              </p:ext>
            </p:extLst>
          </p:nvPr>
        </p:nvGraphicFramePr>
        <p:xfrm>
          <a:off x="-39157" y="2878070"/>
          <a:ext cx="256286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286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BICAPA 0,45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279243"/>
              </p:ext>
            </p:extLst>
          </p:nvPr>
        </p:nvGraphicFramePr>
        <p:xfrm>
          <a:off x="-39157" y="4820282"/>
          <a:ext cx="330060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0603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CRISTALES A GATILLO 0,5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882393"/>
              </p:ext>
            </p:extLst>
          </p:nvPr>
        </p:nvGraphicFramePr>
        <p:xfrm>
          <a:off x="-39157" y="5600888"/>
          <a:ext cx="540067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067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AUTOPOLISH BARCOS 0,45 LTS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558613"/>
              </p:ext>
            </p:extLst>
          </p:nvPr>
        </p:nvGraphicFramePr>
        <p:xfrm>
          <a:off x="-39157" y="6381494"/>
          <a:ext cx="40894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94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LUSTRE EXPRESS 0,45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670503"/>
              </p:ext>
            </p:extLst>
          </p:nvPr>
        </p:nvGraphicFramePr>
        <p:xfrm>
          <a:off x="-39157" y="7162100"/>
          <a:ext cx="546060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60602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100" u="none" strike="noStrike" dirty="0">
                          <a:effectLst/>
                        </a:rPr>
                        <a:t>AUTOPOLISH CERA EXPRESS 0,45 LTS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005710"/>
              </p:ext>
            </p:extLst>
          </p:nvPr>
        </p:nvGraphicFramePr>
        <p:xfrm>
          <a:off x="-39157" y="7942706"/>
          <a:ext cx="325031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031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MOTOS  0,5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002576"/>
              </p:ext>
            </p:extLst>
          </p:nvPr>
        </p:nvGraphicFramePr>
        <p:xfrm>
          <a:off x="-39157" y="8723313"/>
          <a:ext cx="542144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144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AUTOPOLISH SHAMPOO HIDROLAVADO 0,5 LTS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94" y="3276013"/>
            <a:ext cx="1271019" cy="127101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89" y="2243408"/>
            <a:ext cx="1327404" cy="132740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9" y="4302642"/>
            <a:ext cx="1238886" cy="123888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50" y="5145276"/>
            <a:ext cx="1321511" cy="991133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67" y="5718586"/>
            <a:ext cx="1453483" cy="145348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98" y="6544366"/>
            <a:ext cx="1086213" cy="1227421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53" y="7540454"/>
            <a:ext cx="1025137" cy="98413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85" y="8158912"/>
            <a:ext cx="452120" cy="1009198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13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4558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3891171"/>
            <a:ext cx="6858000" cy="2123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AR" sz="6000" b="1" dirty="0" smtClean="0">
                <a:solidFill>
                  <a:schemeClr val="bg1"/>
                </a:solidFill>
              </a:rPr>
              <a:t> </a:t>
            </a:r>
            <a:r>
              <a:rPr lang="es-AR" sz="4800" b="1" dirty="0" smtClean="0">
                <a:solidFill>
                  <a:schemeClr val="bg1"/>
                </a:solidFill>
              </a:rPr>
              <a:t>CINTAS Y</a:t>
            </a:r>
            <a:endParaRPr lang="es-AR" sz="4800" b="1" dirty="0">
              <a:solidFill>
                <a:schemeClr val="bg1"/>
              </a:solidFill>
            </a:endParaRPr>
          </a:p>
          <a:p>
            <a:pPr lvl="4" algn="r"/>
            <a:r>
              <a:rPr lang="es-AR" sz="4800" b="1" dirty="0" smtClean="0">
                <a:solidFill>
                  <a:schemeClr val="bg1"/>
                </a:solidFill>
              </a:rPr>
              <a:t>PEGAMENTOS</a:t>
            </a:r>
            <a:endParaRPr lang="es-AR" sz="4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8131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3891171"/>
            <a:ext cx="2926711" cy="2123660"/>
            <a:chOff x="0" y="3891171"/>
            <a:chExt cx="2926711" cy="2123660"/>
          </a:xfrm>
        </p:grpSpPr>
        <p:sp>
          <p:nvSpPr>
            <p:cNvPr id="13" name="Paralelogramo 12"/>
            <p:cNvSpPr/>
            <p:nvPr/>
          </p:nvSpPr>
          <p:spPr>
            <a:xfrm>
              <a:off x="685800" y="3891171"/>
              <a:ext cx="2240911" cy="2123659"/>
            </a:xfrm>
            <a:prstGeom prst="parallelogram">
              <a:avLst/>
            </a:pr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0" y="3891171"/>
              <a:ext cx="685800" cy="21236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s-AR" sz="6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0" y="3891173"/>
              <a:ext cx="2583811" cy="2123658"/>
              <a:chOff x="685800" y="3891170"/>
              <a:chExt cx="2583811" cy="2123658"/>
            </a:xfrm>
          </p:grpSpPr>
          <p:sp>
            <p:nvSpPr>
              <p:cNvPr id="16" name="Paralelogramo 15"/>
              <p:cNvSpPr/>
              <p:nvPr/>
            </p:nvSpPr>
            <p:spPr>
              <a:xfrm>
                <a:off x="1028700" y="3891170"/>
                <a:ext cx="2240911" cy="2123657"/>
              </a:xfrm>
              <a:prstGeom prst="parallelogram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7" name="Paralelogramo 16"/>
              <p:cNvSpPr/>
              <p:nvPr/>
            </p:nvSpPr>
            <p:spPr>
              <a:xfrm>
                <a:off x="685800" y="3891171"/>
                <a:ext cx="2240911" cy="2123657"/>
              </a:xfrm>
              <a:prstGeom prst="parallelogram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5325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8" name="Tabla 47"/>
          <p:cNvGraphicFramePr>
            <a:graphicFrameLocks noGrp="1"/>
          </p:cNvGraphicFramePr>
          <p:nvPr>
            <p:extLst/>
          </p:nvPr>
        </p:nvGraphicFramePr>
        <p:xfrm>
          <a:off x="-10186" y="7566918"/>
          <a:ext cx="422067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0678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COIN WIND - ADHESIVO PLÁSTICO POLIISOBUTILÉNICO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9" name="Tabla 48"/>
          <p:cNvGraphicFramePr>
            <a:graphicFrameLocks noGrp="1"/>
          </p:cNvGraphicFramePr>
          <p:nvPr>
            <p:extLst/>
          </p:nvPr>
        </p:nvGraphicFramePr>
        <p:xfrm>
          <a:off x="-10186" y="6399489"/>
          <a:ext cx="557794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7949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COIN COAT - REVESTIMIENTO PROTECTOR ANTICORROSIVO DE SECADO AL AIRE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0" name="Tabla 49"/>
          <p:cNvGraphicFramePr>
            <a:graphicFrameLocks noGrp="1"/>
          </p:cNvGraphicFramePr>
          <p:nvPr>
            <p:extLst/>
          </p:nvPr>
        </p:nvGraphicFramePr>
        <p:xfrm>
          <a:off x="-10186" y="2897202"/>
          <a:ext cx="400251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2513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COIN CAR - SELLADOR PARA GRIETAS Y JUNTAS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1" name="Tabla 50"/>
          <p:cNvGraphicFramePr>
            <a:graphicFrameLocks noGrp="1"/>
          </p:cNvGraphicFramePr>
          <p:nvPr>
            <p:extLst/>
          </p:nvPr>
        </p:nvGraphicFramePr>
        <p:xfrm>
          <a:off x="-10186" y="5232060"/>
          <a:ext cx="394636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636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COIN PRENE - ADHESIVO DE CONTACTO PARA UNIONES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2" name="Tabla 51"/>
          <p:cNvGraphicFramePr>
            <a:graphicFrameLocks noGrp="1"/>
          </p:cNvGraphicFramePr>
          <p:nvPr>
            <p:extLst/>
          </p:nvPr>
        </p:nvGraphicFramePr>
        <p:xfrm>
          <a:off x="-10186" y="4064631"/>
          <a:ext cx="571992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992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ARTESANATO ORO - MASILLA EPOXI 2 COMPONENTES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5" name="Imagen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91" y="2997876"/>
            <a:ext cx="2351956" cy="2351956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8" y="4454922"/>
            <a:ext cx="2058934" cy="2058934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81" y="1949323"/>
            <a:ext cx="1832229" cy="1832229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51" y="5565084"/>
            <a:ext cx="2018549" cy="2018549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8" y="6745068"/>
            <a:ext cx="1886345" cy="1886345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46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3157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722457"/>
              </p:ext>
            </p:extLst>
          </p:nvPr>
        </p:nvGraphicFramePr>
        <p:xfrm>
          <a:off x="51340" y="6737146"/>
          <a:ext cx="568841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419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DOW BETASEAL - ADHESIVO DE URETANO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300504"/>
              </p:ext>
            </p:extLst>
          </p:nvPr>
        </p:nvGraphicFramePr>
        <p:xfrm>
          <a:off x="34762" y="5588816"/>
          <a:ext cx="356479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4798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PEGALO MULTIUSO - SELLADOR MULTIUSO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197317"/>
              </p:ext>
            </p:extLst>
          </p:nvPr>
        </p:nvGraphicFramePr>
        <p:xfrm>
          <a:off x="51341" y="4347525"/>
          <a:ext cx="575221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221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PEGALO SILICONA - SELLADOR DE SILICONA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864275"/>
              </p:ext>
            </p:extLst>
          </p:nvPr>
        </p:nvGraphicFramePr>
        <p:xfrm>
          <a:off x="51341" y="3224918"/>
          <a:ext cx="34290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90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PEGALO ACRÍLICO - SELLADOR ACRÍLICO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28" name="Imagen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27" y="2390948"/>
            <a:ext cx="2064880" cy="206488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02" y="3320168"/>
            <a:ext cx="2113894" cy="211389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65" y="4671320"/>
            <a:ext cx="1981445" cy="1981445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43" y="5488730"/>
            <a:ext cx="2011212" cy="2011212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9" name="Datos 38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0" name="Proceso 39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42" name="Datos 41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3" name="Proceso 42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45" name="Datos 4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6" name="Proceso 4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COINSA</a:t>
              </a:r>
              <a:endParaRPr lang="es-AR" dirty="0"/>
            </a:p>
          </p:txBody>
        </p:sp>
      </p:grpSp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1561528318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47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35614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15" name="Datos 1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Proceso 1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20" name="Datos 1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Proceso 23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6" name="Datos 2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Proceso 2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AKAPOL</a:t>
              </a:r>
              <a:endParaRPr lang="es-AR" dirty="0"/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1849945"/>
            <a:ext cx="1657350" cy="542925"/>
          </a:xfrm>
          <a:prstGeom prst="rect">
            <a:avLst/>
          </a:prstGeom>
        </p:spPr>
      </p:pic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295154"/>
              </p:ext>
            </p:extLst>
          </p:nvPr>
        </p:nvGraphicFramePr>
        <p:xfrm>
          <a:off x="-27251" y="2874963"/>
          <a:ext cx="172671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6712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POXIPOL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637801"/>
              </p:ext>
            </p:extLst>
          </p:nvPr>
        </p:nvGraphicFramePr>
        <p:xfrm>
          <a:off x="-27251" y="7553643"/>
          <a:ext cx="154379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3792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 GOTITA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9" name="Tab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432545"/>
              </p:ext>
            </p:extLst>
          </p:nvPr>
        </p:nvGraphicFramePr>
        <p:xfrm>
          <a:off x="-27251" y="6383973"/>
          <a:ext cx="343032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0322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FASTIX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0" name="Tabla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253341"/>
              </p:ext>
            </p:extLst>
          </p:nvPr>
        </p:nvGraphicFramePr>
        <p:xfrm>
          <a:off x="-27252" y="5214303"/>
          <a:ext cx="164828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828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POXILINA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1" name="Tabla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815650"/>
              </p:ext>
            </p:extLst>
          </p:nvPr>
        </p:nvGraphicFramePr>
        <p:xfrm>
          <a:off x="-27251" y="4044633"/>
          <a:ext cx="345625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25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POXIRAN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42" name="Imagen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52" y="2597736"/>
            <a:ext cx="1440584" cy="837476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28" y="3698565"/>
            <a:ext cx="2099016" cy="890587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99" y="4877484"/>
            <a:ext cx="1479137" cy="859889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67" y="5858479"/>
            <a:ext cx="1972377" cy="1097533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26" y="7281680"/>
            <a:ext cx="1274436" cy="1019549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48</a:t>
            </a:r>
            <a:endParaRPr lang="es-AR" sz="1700" dirty="0"/>
          </a:p>
        </p:txBody>
      </p:sp>
      <p:graphicFrame>
        <p:nvGraphicFramePr>
          <p:cNvPr id="3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76023"/>
              </p:ext>
            </p:extLst>
          </p:nvPr>
        </p:nvGraphicFramePr>
        <p:xfrm>
          <a:off x="3163675" y="8664238"/>
          <a:ext cx="223369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3693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POXIMIX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35" name="Imagen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44" y="7734325"/>
            <a:ext cx="1124373" cy="17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2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15" name="Datos 1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Proceso 1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20" name="Datos 1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Proceso 23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6" name="Datos 2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Proceso 2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RAPIFIX</a:t>
              </a:r>
              <a:endParaRPr lang="es-AR" dirty="0"/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85" y="1000109"/>
            <a:ext cx="2550731" cy="2550731"/>
          </a:xfrm>
          <a:prstGeom prst="rect">
            <a:avLst/>
          </a:prstGeom>
        </p:spPr>
      </p:pic>
      <p:graphicFrame>
        <p:nvGraphicFramePr>
          <p:cNvPr id="33" name="Tab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52022"/>
              </p:ext>
            </p:extLst>
          </p:nvPr>
        </p:nvGraphicFramePr>
        <p:xfrm>
          <a:off x="150152" y="3586212"/>
          <a:ext cx="431682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682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CINTAS DE PAPEL AUTOMOTOR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4" name="Tab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30249"/>
              </p:ext>
            </p:extLst>
          </p:nvPr>
        </p:nvGraphicFramePr>
        <p:xfrm>
          <a:off x="150152" y="4676651"/>
          <a:ext cx="255956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9564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pt-BR" sz="1100" u="none" strike="noStrike" dirty="0">
                          <a:effectLst/>
                        </a:rPr>
                        <a:t>CINTAS DE PAPEL OBRA AZUL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9" name="Tab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461590"/>
              </p:ext>
            </p:extLst>
          </p:nvPr>
        </p:nvGraphicFramePr>
        <p:xfrm>
          <a:off x="270891" y="6228968"/>
          <a:ext cx="255956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9564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CINTAS DE PAPEL NEGRO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1" name="Imagen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85" y="2950211"/>
            <a:ext cx="1492224" cy="1492224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81" y="4084427"/>
            <a:ext cx="1342986" cy="1342986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96" y="5388062"/>
            <a:ext cx="1380567" cy="1380567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50</a:t>
            </a:r>
            <a:endParaRPr lang="es-AR" sz="1700" dirty="0"/>
          </a:p>
        </p:txBody>
      </p:sp>
      <p:graphicFrame>
        <p:nvGraphicFramePr>
          <p:cNvPr id="35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882833"/>
              </p:ext>
            </p:extLst>
          </p:nvPr>
        </p:nvGraphicFramePr>
        <p:xfrm>
          <a:off x="508133" y="7131334"/>
          <a:ext cx="442912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9126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pt-BR" sz="1100" u="none" strike="noStrike" dirty="0">
                          <a:effectLst/>
                        </a:rPr>
                        <a:t>CINTAS DE PAPEL AUTOMOTRIZ VERDE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6" name="Imagen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75" y="6454259"/>
            <a:ext cx="1452693" cy="1452693"/>
          </a:xfrm>
          <a:prstGeom prst="rect">
            <a:avLst/>
          </a:prstGeom>
        </p:spPr>
      </p:pic>
      <p:graphicFrame>
        <p:nvGraphicFramePr>
          <p:cNvPr id="37" name="Tab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474617"/>
              </p:ext>
            </p:extLst>
          </p:nvPr>
        </p:nvGraphicFramePr>
        <p:xfrm>
          <a:off x="364286" y="8708394"/>
          <a:ext cx="328816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65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CINTAS EMBALAJE 22 MICRONES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5" name="Imagen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25" y="7925111"/>
            <a:ext cx="2262920" cy="156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3891171"/>
            <a:ext cx="6858000" cy="2123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AR" sz="4800" b="1" dirty="0" smtClean="0">
                <a:solidFill>
                  <a:schemeClr val="bg1"/>
                </a:solidFill>
              </a:rPr>
              <a:t>PINCELES, RODILLOS, ESPÁTULAS Y ACCESORIOS</a:t>
            </a:r>
            <a:endParaRPr lang="es-AR" sz="4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9056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3891171"/>
            <a:ext cx="2926711" cy="2123660"/>
            <a:chOff x="0" y="3891171"/>
            <a:chExt cx="2926711" cy="2123660"/>
          </a:xfrm>
        </p:grpSpPr>
        <p:sp>
          <p:nvSpPr>
            <p:cNvPr id="13" name="Paralelogramo 12"/>
            <p:cNvSpPr/>
            <p:nvPr/>
          </p:nvSpPr>
          <p:spPr>
            <a:xfrm>
              <a:off x="685800" y="3891171"/>
              <a:ext cx="2240911" cy="2123659"/>
            </a:xfrm>
            <a:prstGeom prst="parallelogram">
              <a:avLst/>
            </a:pr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0" y="3891171"/>
              <a:ext cx="685800" cy="21236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s-AR" sz="6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0" y="3891173"/>
              <a:ext cx="2583811" cy="2123658"/>
              <a:chOff x="685800" y="3891170"/>
              <a:chExt cx="2583811" cy="2123658"/>
            </a:xfrm>
          </p:grpSpPr>
          <p:sp>
            <p:nvSpPr>
              <p:cNvPr id="16" name="Paralelogramo 15"/>
              <p:cNvSpPr/>
              <p:nvPr/>
            </p:nvSpPr>
            <p:spPr>
              <a:xfrm>
                <a:off x="1028700" y="3891170"/>
                <a:ext cx="2240911" cy="2123657"/>
              </a:xfrm>
              <a:prstGeom prst="parallelogram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7" name="Paralelogramo 16"/>
              <p:cNvSpPr/>
              <p:nvPr/>
            </p:nvSpPr>
            <p:spPr>
              <a:xfrm>
                <a:off x="685800" y="3891171"/>
                <a:ext cx="2240911" cy="2123657"/>
              </a:xfrm>
              <a:prstGeom prst="parallelogram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0578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15" name="Datos 1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Proceso 1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20" name="Datos 1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Proceso 23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6" name="Datos 2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Proceso 2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PINCELES</a:t>
              </a:r>
              <a:endParaRPr lang="es-AR" dirty="0"/>
            </a:p>
          </p:txBody>
        </p:sp>
      </p:grpSp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871893"/>
              </p:ext>
            </p:extLst>
          </p:nvPr>
        </p:nvGraphicFramePr>
        <p:xfrm>
          <a:off x="0" y="2863411"/>
          <a:ext cx="498157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157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ROSARPIN</a:t>
                      </a:r>
                      <a:r>
                        <a:rPr lang="es-AR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AR" sz="1100" u="none" strike="noStrike" dirty="0" smtClean="0">
                          <a:effectLst/>
                        </a:rPr>
                        <a:t>PURA </a:t>
                      </a:r>
                      <a:r>
                        <a:rPr lang="es-AR" sz="1100" u="none" strike="noStrike" dirty="0">
                          <a:effectLst/>
                        </a:rPr>
                        <a:t>CERDA CHINA - CERDA BLANCA SERIE 170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171510"/>
              </p:ext>
            </p:extLst>
          </p:nvPr>
        </p:nvGraphicFramePr>
        <p:xfrm>
          <a:off x="0" y="7874203"/>
          <a:ext cx="59817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17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ROSARPIN</a:t>
                      </a:r>
                      <a:r>
                        <a:rPr lang="es-AR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AR" sz="1100" u="none" strike="noStrike" dirty="0" smtClean="0">
                          <a:effectLst/>
                        </a:rPr>
                        <a:t> </a:t>
                      </a:r>
                      <a:r>
                        <a:rPr lang="es-AR" sz="1100" u="none" strike="noStrike" dirty="0">
                          <a:effectLst/>
                        </a:rPr>
                        <a:t>PURA CERDA CHINA - CERDA BLANCA MIX SINT. SERIE 180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3" name="Tabl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16193"/>
              </p:ext>
            </p:extLst>
          </p:nvPr>
        </p:nvGraphicFramePr>
        <p:xfrm>
          <a:off x="-1" y="6702628"/>
          <a:ext cx="500062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062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ROSARPIN</a:t>
                      </a:r>
                      <a:r>
                        <a:rPr lang="es-AR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AR" sz="1100" u="none" strike="noStrike" dirty="0" smtClean="0">
                          <a:effectLst/>
                        </a:rPr>
                        <a:t>PURA </a:t>
                      </a:r>
                      <a:r>
                        <a:rPr lang="es-AR" sz="1100" u="none" strike="noStrike" dirty="0">
                          <a:effectLst/>
                        </a:rPr>
                        <a:t>CERDA CHINA - CERDA BLANCA SERIE 9000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4" name="Tab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687669"/>
              </p:ext>
            </p:extLst>
          </p:nvPr>
        </p:nvGraphicFramePr>
        <p:xfrm>
          <a:off x="0" y="5531053"/>
          <a:ext cx="59817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17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ROSARPIN</a:t>
                      </a:r>
                      <a:r>
                        <a:rPr lang="es-AR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AR" sz="1100" u="none" strike="noStrike" dirty="0" smtClean="0">
                          <a:effectLst/>
                        </a:rPr>
                        <a:t>PURA </a:t>
                      </a:r>
                      <a:r>
                        <a:rPr lang="es-AR" sz="1100" u="none" strike="noStrike" dirty="0">
                          <a:effectLst/>
                        </a:rPr>
                        <a:t>CERDA CHINA - CERDA BLANCA SERIE 6000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043170"/>
              </p:ext>
            </p:extLst>
          </p:nvPr>
        </p:nvGraphicFramePr>
        <p:xfrm>
          <a:off x="-1" y="4359478"/>
          <a:ext cx="517207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72076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ROSARPIN</a:t>
                      </a:r>
                      <a:r>
                        <a:rPr lang="es-AR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s-AR" sz="1100" u="none" strike="noStrike" dirty="0" smtClean="0">
                          <a:effectLst/>
                        </a:rPr>
                        <a:t>PURA </a:t>
                      </a:r>
                      <a:r>
                        <a:rPr lang="es-AR" sz="1100" u="none" strike="noStrike" dirty="0">
                          <a:effectLst/>
                        </a:rPr>
                        <a:t>CERDA CHINA - CERDA BLANCA SERIE 1462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40" name="Imagen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315">
            <a:off x="3785164" y="2491663"/>
            <a:ext cx="1905731" cy="1429298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315">
            <a:off x="3486597" y="3914582"/>
            <a:ext cx="2179623" cy="1634718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315">
            <a:off x="3590319" y="6436168"/>
            <a:ext cx="1790729" cy="1343047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315">
            <a:off x="4751886" y="7303159"/>
            <a:ext cx="1768205" cy="13261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9042">
            <a:off x="4602369" y="4963496"/>
            <a:ext cx="1916508" cy="1439438"/>
          </a:xfrm>
          <a:prstGeom prst="rect">
            <a:avLst/>
          </a:prstGeom>
        </p:spPr>
      </p:pic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3556908330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55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8336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84664"/>
              </p:ext>
            </p:extLst>
          </p:nvPr>
        </p:nvGraphicFramePr>
        <p:xfrm>
          <a:off x="450332" y="4430330"/>
          <a:ext cx="241973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973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RODILLO MINI ESPUMA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921141"/>
              </p:ext>
            </p:extLst>
          </p:nvPr>
        </p:nvGraphicFramePr>
        <p:xfrm>
          <a:off x="450332" y="3258986"/>
          <a:ext cx="42291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91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RODILLO MINI EPOXY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1" name="Tab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63658"/>
              </p:ext>
            </p:extLst>
          </p:nvPr>
        </p:nvGraphicFramePr>
        <p:xfrm>
          <a:off x="450333" y="2087643"/>
          <a:ext cx="22860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60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RODILLO LANA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52" name="Imagen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5834" y="1850044"/>
            <a:ext cx="1626475" cy="12198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37" y="2283511"/>
            <a:ext cx="2926925" cy="21951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69" y="3625485"/>
            <a:ext cx="2516717" cy="1887538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858383" y="538134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23" name="Datos 22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Proceso 28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721223" y="538134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1" name="Datos 3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5" name="Proceso 34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169876" y="5339287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37" name="Datos 36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0" name="Proceso 39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PINAS</a:t>
              </a:r>
              <a:endParaRPr lang="es-AR" dirty="0"/>
            </a:p>
          </p:txBody>
        </p:sp>
      </p:grp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729191"/>
              </p:ext>
            </p:extLst>
          </p:nvPr>
        </p:nvGraphicFramePr>
        <p:xfrm>
          <a:off x="450332" y="7186506"/>
          <a:ext cx="431482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4825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ESPÁTULAS PINTOR PROFESIONAL 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194425"/>
              </p:ext>
            </p:extLst>
          </p:nvPr>
        </p:nvGraphicFramePr>
        <p:xfrm>
          <a:off x="450332" y="6422948"/>
          <a:ext cx="268230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82305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RASQUETAS PINAS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171054"/>
              </p:ext>
            </p:extLst>
          </p:nvPr>
        </p:nvGraphicFramePr>
        <p:xfrm>
          <a:off x="450332" y="7945518"/>
          <a:ext cx="280737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737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LÁMINAS PARA MASILLAR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23" y="5194551"/>
            <a:ext cx="1068534" cy="10685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49" y="6025281"/>
            <a:ext cx="1456527" cy="9070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4801" y="6719999"/>
            <a:ext cx="1891934" cy="11781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68" y="7425698"/>
            <a:ext cx="1667008" cy="1250256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58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508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0" y="1773936"/>
            <a:ext cx="2871178" cy="433236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0" y="1773936"/>
            <a:ext cx="2871178" cy="433236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-1" y="1773936"/>
            <a:ext cx="3054445" cy="433236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AR" dirty="0" smtClean="0"/>
                <a:t>SHERWIN WILLIAMS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84753076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16" y="1773936"/>
            <a:ext cx="1869444" cy="920117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255704"/>
              </p:ext>
            </p:extLst>
          </p:nvPr>
        </p:nvGraphicFramePr>
        <p:xfrm>
          <a:off x="-1" y="2865438"/>
          <a:ext cx="6469812" cy="4014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9812"/>
              </a:tblGrid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BASES LAZZUMIX </a:t>
                      </a:r>
                      <a:r>
                        <a:rPr lang="es-AR" sz="1100" u="none" strike="noStrike" dirty="0" smtClean="0">
                          <a:effectLst/>
                        </a:rPr>
                        <a:t>POLIURETANO 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ENDURECEDORES CATALISADOR C36 PARA MASA POLIÉSTER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COMPLEMENTOS PUENTE ADHERENTE 83405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COMPLEMENTOS MATEANTE UNIVERSAL 8027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 dirty="0">
                          <a:effectLst/>
                        </a:rPr>
                        <a:t>LAZZUDUR HS - COMPLEMENTOS ADITIVO HS PARA EFEITO METÁLICO AD500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ENDURECEDORES 065 PARA ESMALTE PU Y BARNIZ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ENDURECEDORES BAJA TEMPERATURA 066 PARA ESMALTE PU Y BARNIZ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ENDURECEDORES PARA ALTA TEMPERATURA 067 PARA ESMALTE PU Y BARNIZ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ENDURECEDORES H84 PRIMER P840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ENDURECEDORES 8990 PARA PRIMER HS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ENDURECEDORES BAJA TEMPERATURA 9990 PARA PRIMER HS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ENDURECEDORES 8110 PARA PRIMER POLIURETANO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ENDURECEDORES 058 PARA BARNIZ PU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>
                          <a:effectLst/>
                        </a:rPr>
                        <a:t>LAZZUDUR HS - MASSAS CATALISADOR PARA MASSA POLIÉSTER – C36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1100" u="none" strike="noStrike" dirty="0">
                          <a:effectLst/>
                        </a:rPr>
                        <a:t>LAZZUDUR HS - MASSAS POLIÉSTER M3500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MASSAS PARA PEQUEÑAS CORRECCIONES 034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LAZZUDUR HS - PRIMERS HS ULTRA PERFORMANCE P840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PRIMERS HS ALTO SÓLIDOS 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LAZZUDUR HS - PRIMERS POLIURETANO 8100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PRIMERS  COLOR PRIMER ALTO SÓLIDOS 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VERNIZES BARNIZ FOSCO VF001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 dirty="0">
                          <a:effectLst/>
                        </a:rPr>
                        <a:t>LAZZUDUR HS - VERNIZES ALTO SÓLIDOS 8937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HS - VERNIZES POLIURETANO 8050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13" y="5613400"/>
            <a:ext cx="2630485" cy="2051778"/>
          </a:xfrm>
          <a:prstGeom prst="rect">
            <a:avLst/>
          </a:prstGeom>
        </p:spPr>
      </p:pic>
      <p:graphicFrame>
        <p:nvGraphicFramePr>
          <p:cNvPr id="25" name="Tab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753757"/>
              </p:ext>
            </p:extLst>
          </p:nvPr>
        </p:nvGraphicFramePr>
        <p:xfrm>
          <a:off x="-2" y="7691886"/>
          <a:ext cx="6469811" cy="1221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9811"/>
              </a:tblGrid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1100" u="none" strike="noStrike" dirty="0">
                          <a:effectLst/>
                        </a:rPr>
                        <a:t>LAZZUDUR PU - BASES LAZZUMIX PU MS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1100" u="none" strike="noStrike" dirty="0">
                          <a:effectLst/>
                        </a:rPr>
                        <a:t>LAZZUDUR PU - ENDURECEDORES PARA LAZZUDUR PU 00061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PU - ENDURECEDORES ARA PRIMER P-710 00H71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PU - ENDURECEDORES PARA BARNIZ 7100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1100" u="none" strike="noStrike" dirty="0">
                          <a:effectLst/>
                        </a:rPr>
                        <a:t>LAZZUDUR PU - PRIMERS POLIURETANO 0P710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PU - VERNIZES  KIT PRIMER POLIURETANO P-710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LAZZUDUR PU - VERNIZES  BARNIZ POLIURETANO 7100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</a:tbl>
          </a:graphicData>
        </a:graphic>
      </p:graphicFrame>
      <p:pic>
        <p:nvPicPr>
          <p:cNvPr id="26" name="Imagen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80" y="7911425"/>
            <a:ext cx="2348153" cy="1187495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14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6014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HERRAMIENTAS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648007"/>
              </p:ext>
            </p:extLst>
          </p:nvPr>
        </p:nvGraphicFramePr>
        <p:xfrm>
          <a:off x="0" y="2865438"/>
          <a:ext cx="207645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645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BANDEJA DE COLGAR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997133"/>
              </p:ext>
            </p:extLst>
          </p:nvPr>
        </p:nvGraphicFramePr>
        <p:xfrm>
          <a:off x="0" y="5208588"/>
          <a:ext cx="200554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5544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BANDEJA PLANA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432720"/>
              </p:ext>
            </p:extLst>
          </p:nvPr>
        </p:nvGraphicFramePr>
        <p:xfrm>
          <a:off x="0" y="4037013"/>
          <a:ext cx="379095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095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BANDEJA PLANA BLANCA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42707"/>
              </p:ext>
            </p:extLst>
          </p:nvPr>
        </p:nvGraphicFramePr>
        <p:xfrm>
          <a:off x="0" y="7306862"/>
          <a:ext cx="43434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34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PISTOLA MAER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66" y="2433637"/>
            <a:ext cx="1543050" cy="11572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90925"/>
            <a:ext cx="1447800" cy="10858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16" y="4623768"/>
            <a:ext cx="1928749" cy="144656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20" y="6190130"/>
            <a:ext cx="1175559" cy="1567412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59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8387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3891171"/>
            <a:ext cx="6858000" cy="2123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r"/>
            <a:r>
              <a:rPr lang="es-AR" sz="4800" b="1" dirty="0" smtClean="0">
                <a:solidFill>
                  <a:schemeClr val="bg1"/>
                </a:solidFill>
              </a:rPr>
              <a:t>DISCOS Y LIJAS</a:t>
            </a:r>
            <a:endParaRPr lang="es-AR" sz="4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5255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3891171"/>
            <a:ext cx="2926711" cy="2123660"/>
            <a:chOff x="0" y="3891171"/>
            <a:chExt cx="2926711" cy="2123660"/>
          </a:xfrm>
        </p:grpSpPr>
        <p:sp>
          <p:nvSpPr>
            <p:cNvPr id="13" name="Paralelogramo 12"/>
            <p:cNvSpPr/>
            <p:nvPr/>
          </p:nvSpPr>
          <p:spPr>
            <a:xfrm>
              <a:off x="685800" y="3891171"/>
              <a:ext cx="2240911" cy="2123659"/>
            </a:xfrm>
            <a:prstGeom prst="parallelogram">
              <a:avLst/>
            </a:pr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0" y="3891171"/>
              <a:ext cx="685800" cy="21236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s-AR" sz="6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0" y="3891173"/>
              <a:ext cx="2583811" cy="2123658"/>
              <a:chOff x="685800" y="3891170"/>
              <a:chExt cx="2583811" cy="2123658"/>
            </a:xfrm>
          </p:grpSpPr>
          <p:sp>
            <p:nvSpPr>
              <p:cNvPr id="16" name="Paralelogramo 15"/>
              <p:cNvSpPr/>
              <p:nvPr/>
            </p:nvSpPr>
            <p:spPr>
              <a:xfrm>
                <a:off x="1028700" y="3891170"/>
                <a:ext cx="2240911" cy="2123657"/>
              </a:xfrm>
              <a:prstGeom prst="parallelogram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7" name="Paralelogramo 16"/>
              <p:cNvSpPr/>
              <p:nvPr/>
            </p:nvSpPr>
            <p:spPr>
              <a:xfrm>
                <a:off x="685800" y="3891171"/>
                <a:ext cx="2240911" cy="2123657"/>
              </a:xfrm>
              <a:prstGeom prst="parallelogram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9463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DISCOS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853519"/>
              </p:ext>
            </p:extLst>
          </p:nvPr>
        </p:nvGraphicFramePr>
        <p:xfrm>
          <a:off x="0" y="7551738"/>
          <a:ext cx="255689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9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BASE PARA CORDERO 180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123930"/>
              </p:ext>
            </p:extLst>
          </p:nvPr>
        </p:nvGraphicFramePr>
        <p:xfrm>
          <a:off x="0" y="6380163"/>
          <a:ext cx="433449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449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INTERFACE PARA DISCO DE ABROJO 5 Y 6 PULGADAS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26990"/>
              </p:ext>
            </p:extLst>
          </p:nvPr>
        </p:nvGraphicFramePr>
        <p:xfrm>
          <a:off x="0" y="5208588"/>
          <a:ext cx="241973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973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DISCO FLAPDISCO FLAP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190288"/>
              </p:ext>
            </p:extLst>
          </p:nvPr>
        </p:nvGraphicFramePr>
        <p:xfrm>
          <a:off x="0" y="2865438"/>
          <a:ext cx="241973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973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DISCO DE CORTE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996404"/>
              </p:ext>
            </p:extLst>
          </p:nvPr>
        </p:nvGraphicFramePr>
        <p:xfrm>
          <a:off x="0" y="4037013"/>
          <a:ext cx="433449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449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DISCO DE CORTE ULTRAFINO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866902"/>
              </p:ext>
            </p:extLst>
          </p:nvPr>
        </p:nvGraphicFramePr>
        <p:xfrm>
          <a:off x="0" y="8723313"/>
          <a:ext cx="429886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8868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BASE PLASTICA PARA DISCO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08" y="2124893"/>
            <a:ext cx="2358413" cy="17688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93" y="3215805"/>
            <a:ext cx="2290288" cy="171771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95" y="4537998"/>
            <a:ext cx="2082038" cy="156152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43" y="5760577"/>
            <a:ext cx="2082038" cy="156152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12" y="7919944"/>
            <a:ext cx="1900299" cy="142522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61" y="6800395"/>
            <a:ext cx="2300138" cy="1725103"/>
          </a:xfrm>
          <a:prstGeom prst="rect">
            <a:avLst/>
          </a:prstGeom>
        </p:spPr>
      </p:pic>
      <p:graphicFrame>
        <p:nvGraphicFramePr>
          <p:cNvPr id="26" name="Diagrama 25"/>
          <p:cNvGraphicFramePr/>
          <p:nvPr>
            <p:extLst>
              <p:ext uri="{D42A27DB-BD31-4B8C-83A1-F6EECF244321}">
                <p14:modId xmlns:p14="http://schemas.microsoft.com/office/powerpoint/2010/main" val="2741017488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8" name="Rectángulo 27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61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4042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6" name="Tab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549536"/>
              </p:ext>
            </p:extLst>
          </p:nvPr>
        </p:nvGraphicFramePr>
        <p:xfrm>
          <a:off x="0" y="2865438"/>
          <a:ext cx="321821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8213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CORDERO HUEVERA ABROJO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385478"/>
              </p:ext>
            </p:extLst>
          </p:nvPr>
        </p:nvGraphicFramePr>
        <p:xfrm>
          <a:off x="0" y="4114691"/>
          <a:ext cx="456012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0125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CORDERO PARA ATAR - ABROJO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32" name="Imagen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45" y="2291182"/>
            <a:ext cx="1749473" cy="131210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18" y="3493083"/>
            <a:ext cx="1561935" cy="1171451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408051" y="6202355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24" name="Datos 23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" name="Proceso 24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70891" y="6202355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9" name="Datos 38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0" name="Proceso 39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0" y="6202355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42" name="Datos 41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3" name="Proceso 42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LIJAS</a:t>
              </a:r>
              <a:endParaRPr lang="es-AR" dirty="0"/>
            </a:p>
          </p:txBody>
        </p:sp>
      </p:grpSp>
      <p:graphicFrame>
        <p:nvGraphicFramePr>
          <p:cNvPr id="44" name="Tabla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512299"/>
              </p:ext>
            </p:extLst>
          </p:nvPr>
        </p:nvGraphicFramePr>
        <p:xfrm>
          <a:off x="-34488" y="7543714"/>
          <a:ext cx="190287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2872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LIJA AL AGUA 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5" name="Imagen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11" y="7106496"/>
            <a:ext cx="1587184" cy="1054285"/>
          </a:xfrm>
          <a:prstGeom prst="rect">
            <a:avLst/>
          </a:prstGeom>
        </p:spPr>
      </p:pic>
      <p:graphicFrame>
        <p:nvGraphicFramePr>
          <p:cNvPr id="46" name="Tabla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35349"/>
              </p:ext>
            </p:extLst>
          </p:nvPr>
        </p:nvGraphicFramePr>
        <p:xfrm>
          <a:off x="57930" y="8723313"/>
          <a:ext cx="3784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46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LIJA NO PAST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7" name="Imagen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45" y="8071310"/>
            <a:ext cx="1739453" cy="1155127"/>
          </a:xfrm>
          <a:prstGeom prst="rect">
            <a:avLst/>
          </a:prstGeom>
        </p:spPr>
      </p:pic>
      <p:sp>
        <p:nvSpPr>
          <p:cNvPr id="48" name="CuadroTexto 47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62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6222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LIJAS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471516"/>
              </p:ext>
            </p:extLst>
          </p:nvPr>
        </p:nvGraphicFramePr>
        <p:xfrm>
          <a:off x="0" y="7256466"/>
          <a:ext cx="3784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46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LIJA EN BANDA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182813"/>
              </p:ext>
            </p:extLst>
          </p:nvPr>
        </p:nvGraphicFramePr>
        <p:xfrm>
          <a:off x="0" y="5789619"/>
          <a:ext cx="200554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5544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LIJA EN SECO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955550"/>
              </p:ext>
            </p:extLst>
          </p:nvPr>
        </p:nvGraphicFramePr>
        <p:xfrm>
          <a:off x="0" y="2855925"/>
          <a:ext cx="190287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2872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LIJA RUBI 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39806"/>
              </p:ext>
            </p:extLst>
          </p:nvPr>
        </p:nvGraphicFramePr>
        <p:xfrm>
          <a:off x="0" y="4322772"/>
          <a:ext cx="348712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7123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LIJA ESMERIL 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22" y="2318490"/>
            <a:ext cx="1646817" cy="10938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37" y="5252754"/>
            <a:ext cx="1655202" cy="124140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516" y="3810000"/>
            <a:ext cx="1667762" cy="110780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516" y="6607353"/>
            <a:ext cx="2057400" cy="154305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63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28514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64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416887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3891171"/>
            <a:ext cx="6858000" cy="2123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r"/>
            <a:r>
              <a:rPr lang="es-AR" sz="4800" b="1" dirty="0" smtClean="0">
                <a:solidFill>
                  <a:schemeClr val="bg1"/>
                </a:solidFill>
              </a:rPr>
              <a:t>SEGURIDAD Y DILUYENTES</a:t>
            </a:r>
            <a:endParaRPr lang="es-AR" sz="4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3594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3891171"/>
            <a:ext cx="2926711" cy="2123660"/>
            <a:chOff x="0" y="3891171"/>
            <a:chExt cx="2926711" cy="2123660"/>
          </a:xfrm>
        </p:grpSpPr>
        <p:sp>
          <p:nvSpPr>
            <p:cNvPr id="13" name="Paralelogramo 12"/>
            <p:cNvSpPr/>
            <p:nvPr/>
          </p:nvSpPr>
          <p:spPr>
            <a:xfrm>
              <a:off x="685800" y="3891171"/>
              <a:ext cx="2240911" cy="2123659"/>
            </a:xfrm>
            <a:prstGeom prst="parallelogram">
              <a:avLst/>
            </a:pr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0" y="3891171"/>
              <a:ext cx="685800" cy="21236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s-AR" sz="6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0" y="3891173"/>
              <a:ext cx="2583811" cy="2123658"/>
              <a:chOff x="685800" y="3891170"/>
              <a:chExt cx="2583811" cy="2123658"/>
            </a:xfrm>
          </p:grpSpPr>
          <p:sp>
            <p:nvSpPr>
              <p:cNvPr id="16" name="Paralelogramo 15"/>
              <p:cNvSpPr/>
              <p:nvPr/>
            </p:nvSpPr>
            <p:spPr>
              <a:xfrm>
                <a:off x="1028700" y="3891170"/>
                <a:ext cx="2240911" cy="2123657"/>
              </a:xfrm>
              <a:prstGeom prst="parallelogram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7" name="Paralelogramo 16"/>
              <p:cNvSpPr/>
              <p:nvPr/>
            </p:nvSpPr>
            <p:spPr>
              <a:xfrm>
                <a:off x="685800" y="3891171"/>
                <a:ext cx="2240911" cy="2123657"/>
              </a:xfrm>
              <a:prstGeom prst="parallelogram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9094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SEGURIDAD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15955"/>
              </p:ext>
            </p:extLst>
          </p:nvPr>
        </p:nvGraphicFramePr>
        <p:xfrm>
          <a:off x="-1" y="2865438"/>
          <a:ext cx="255689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9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GUANTES MOTEADOS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256980"/>
              </p:ext>
            </p:extLst>
          </p:nvPr>
        </p:nvGraphicFramePr>
        <p:xfrm>
          <a:off x="-1" y="8723313"/>
          <a:ext cx="412543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5433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BARBIJO CON VALVULA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392456"/>
              </p:ext>
            </p:extLst>
          </p:nvPr>
        </p:nvGraphicFramePr>
        <p:xfrm>
          <a:off x="0" y="7551738"/>
          <a:ext cx="23241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41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RESPIRADOR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838216"/>
              </p:ext>
            </p:extLst>
          </p:nvPr>
        </p:nvGraphicFramePr>
        <p:xfrm>
          <a:off x="0" y="6380163"/>
          <a:ext cx="418922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9228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MASCARA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456071"/>
              </p:ext>
            </p:extLst>
          </p:nvPr>
        </p:nvGraphicFramePr>
        <p:xfrm>
          <a:off x="-1" y="5208588"/>
          <a:ext cx="255689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9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GUANTES NITRILO NEGROS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01312"/>
              </p:ext>
            </p:extLst>
          </p:nvPr>
        </p:nvGraphicFramePr>
        <p:xfrm>
          <a:off x="-1" y="4037013"/>
          <a:ext cx="425302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3023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GUANTES NITRILO BLANCOS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84" y="2381694"/>
            <a:ext cx="1316628" cy="13166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64196"/>
            <a:ext cx="1013645" cy="130832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46" y="4572518"/>
            <a:ext cx="1509823" cy="13113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55" y="5632749"/>
            <a:ext cx="1282551" cy="171006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73" y="6553815"/>
            <a:ext cx="1660039" cy="221338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19" y="7660507"/>
            <a:ext cx="2324549" cy="1743412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65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4797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7" name="Grupo 16"/>
          <p:cNvGrpSpPr/>
          <p:nvPr/>
        </p:nvGrpSpPr>
        <p:grpSpPr>
          <a:xfrm>
            <a:off x="408050" y="1773936"/>
            <a:ext cx="2871178" cy="433236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20" name="Datos 1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1" name="Proceso 2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70890" y="1773936"/>
            <a:ext cx="2871178" cy="433236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23" name="Datos 22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" name="Proceso 2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-1" y="1773936"/>
            <a:ext cx="3054445" cy="433236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8" name="Datos 27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2" name="Proceso 3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AR" dirty="0" smtClean="0"/>
                <a:t>SHERWIN WILLIAMS</a:t>
              </a:r>
              <a:endParaRPr lang="es-AR" dirty="0"/>
            </a:p>
          </p:txBody>
        </p:sp>
      </p:grp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867736"/>
              </p:ext>
            </p:extLst>
          </p:nvPr>
        </p:nvGraphicFramePr>
        <p:xfrm>
          <a:off x="-10186" y="5309382"/>
          <a:ext cx="6463373" cy="15710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3373"/>
              </a:tblGrid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100" u="none" strike="noStrike" dirty="0">
                          <a:effectLst/>
                        </a:rPr>
                        <a:t>LINHA FAST - ENDURECEDORES ACCELERATED SPEED REDUCER AS8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>
                          <a:effectLst/>
                        </a:rPr>
                        <a:t>LINHA FAST - ENDURECEDORES SPECTRAPRIME SPEED REDUCER SR15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 dirty="0">
                          <a:effectLst/>
                        </a:rPr>
                        <a:t>LINHA FAST - ENDURECEDORES H38 PARA PRIMER P30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LINHA FAST - ENDURECEDORES UH80 PARA CLEARCOAT HPC15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 dirty="0">
                          <a:effectLst/>
                        </a:rPr>
                        <a:t>LINHA FAST - PRIMERS SPECTRAPRIME PRIMER 2K CINZA GRANDES ÁREAS – 0P31A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LINHA FAST - PRIMERS SPECTRAPRIME P30A – GRIS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>
                          <a:effectLst/>
                        </a:rPr>
                        <a:t>LINHA FAST - PRIMERS SPECTRAPRIME P30B – NEGRO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LINHA FAST - PRIMERS SPECTRAPRIME P30W – BLANCO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LINHA FAST - VERNIZES ULTRA7000 HIGH PERFORMANCE CLEARCOAT HPC15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020912"/>
              </p:ext>
            </p:extLst>
          </p:nvPr>
        </p:nvGraphicFramePr>
        <p:xfrm>
          <a:off x="-10186" y="7286158"/>
          <a:ext cx="1787227" cy="174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7227"/>
              </a:tblGrid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FLEET COLOR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587495"/>
              </p:ext>
            </p:extLst>
          </p:nvPr>
        </p:nvGraphicFramePr>
        <p:xfrm>
          <a:off x="-10186" y="7866447"/>
          <a:ext cx="6453189" cy="1047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3189"/>
              </a:tblGrid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OPEX - PRIMERS UNIVERSAL GRIS 72003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OPEX - PRIMERS UNIVERSAL BLANCO 73010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OPEX - PRIMERS POLIURETANO GRIS 78200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OPEX - PRIMERS BLANCO 73000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 dirty="0">
                          <a:effectLst/>
                        </a:rPr>
                        <a:t>OPEX - VERNIZES BARNIZ RAPIDO PU BICOMPONENTE 4000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 dirty="0">
                          <a:effectLst/>
                        </a:rPr>
                        <a:t>OPEX - VERNIZES BARNIZ RÁPIDO 2K POLIURETANO 4500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37" y="6957616"/>
            <a:ext cx="1116508" cy="8708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21" y="8134646"/>
            <a:ext cx="1840509" cy="1004392"/>
          </a:xfrm>
          <a:prstGeom prst="rect">
            <a:avLst/>
          </a:prstGeom>
        </p:spPr>
      </p:pic>
      <p:graphicFrame>
        <p:nvGraphicFramePr>
          <p:cNvPr id="29" name="Tab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03067"/>
              </p:ext>
            </p:extLst>
          </p:nvPr>
        </p:nvGraphicFramePr>
        <p:xfrm>
          <a:off x="-10186" y="2900363"/>
          <a:ext cx="6463373" cy="2003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3373"/>
              </a:tblGrid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 dirty="0">
                          <a:effectLst/>
                        </a:rPr>
                        <a:t>LAZZUDUR MS - BASES LAZZUMIX POLIÉSTER </a:t>
                      </a:r>
                      <a:endParaRPr lang="es-A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 dirty="0">
                          <a:effectLst/>
                        </a:rPr>
                        <a:t>LAZZUDUR MS - COMPLEMENTOS SELLADOR AISLANTE 08961</a:t>
                      </a:r>
                      <a:endParaRPr lang="es-A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 dirty="0">
                          <a:effectLst/>
                        </a:rPr>
                        <a:t>LAZZUDUR MS - COMPLEMENTOS  LÍQUIDO DE ENMASCARAMIENTO 00085</a:t>
                      </a:r>
                      <a:endParaRPr lang="es-A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>
                          <a:effectLst/>
                        </a:rPr>
                        <a:t>LAZZUDUR MS - ENDURECEDORES 054 PARA BARNIZ BI-COMPONENTE 8000/8500</a:t>
                      </a:r>
                      <a:endParaRPr lang="es-A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 dirty="0">
                          <a:effectLst/>
                        </a:rPr>
                        <a:t>LAZZUDUR MS - ENDURECEDORES  PARA BAJA TEMPERATURA 055 PARA BARNIZ BI-COMPONENTE 8000/8500</a:t>
                      </a:r>
                      <a:endParaRPr lang="es-A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>
                          <a:effectLst/>
                        </a:rPr>
                        <a:t>LAZZUDUR MS - ENDURECEDORES PARA SELLADOR AISLANTE 8790</a:t>
                      </a:r>
                      <a:endParaRPr lang="es-A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 dirty="0">
                          <a:effectLst/>
                        </a:rPr>
                        <a:t>LAZZUDUR MS - ENDURECEDORES PARA ALTA TEMPERATURA 053 PARA BARNIZ 8000 / 8500</a:t>
                      </a:r>
                      <a:endParaRPr lang="es-A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>
                          <a:effectLst/>
                        </a:rPr>
                        <a:t>LAZZUDUR MS – PÉROLAS LAZZUMIX POLIÉSTER</a:t>
                      </a:r>
                      <a:endParaRPr lang="es-A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 dirty="0">
                          <a:effectLst/>
                        </a:rPr>
                        <a:t>LAZZUDUR MS – VERNIZES KIT BARNIZ BICOMPONENTE 7900</a:t>
                      </a:r>
                      <a:endParaRPr lang="es-A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050" u="none" strike="noStrike">
                          <a:effectLst/>
                        </a:rPr>
                        <a:t>LAZZUDUR MS – VERNIZES  BARNIZ BICOMPONENTE 8000</a:t>
                      </a:r>
                      <a:endParaRPr lang="es-A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050" u="none" strike="noStrike" dirty="0">
                          <a:effectLst/>
                        </a:rPr>
                        <a:t>LAZZUDUR MS – VERNIZES BARNIZ 2K ALTO BRILHO 8500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050" u="none" strike="noStrike" dirty="0">
                          <a:effectLst/>
                        </a:rPr>
                        <a:t>LAZZUDUR MS – VERNIZES BARNIZ RÁPIDO LISTO PARA USO 7502</a:t>
                      </a:r>
                      <a:endParaRPr lang="pt-B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</a:tbl>
          </a:graphicData>
        </a:graphic>
      </p:graphicFrame>
      <p:pic>
        <p:nvPicPr>
          <p:cNvPr id="30" name="Imagen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74" y="4212229"/>
            <a:ext cx="2337436" cy="8681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11" y="6347961"/>
            <a:ext cx="1568219" cy="940932"/>
          </a:xfrm>
          <a:prstGeom prst="rect">
            <a:avLst/>
          </a:prstGeom>
        </p:spPr>
      </p:pic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3466792393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3" name="Rectángulo 32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15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3318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8" name="Grupo 27"/>
          <p:cNvGrpSpPr/>
          <p:nvPr/>
        </p:nvGrpSpPr>
        <p:grpSpPr>
          <a:xfrm>
            <a:off x="408051" y="5054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2" name="Datos 31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Proceso 32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70891" y="5054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8" name="Datos 37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9" name="Proceso 38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0" y="5054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41" name="Datos 4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2" name="Proceso 4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DILUYENTES</a:t>
              </a:r>
              <a:endParaRPr lang="es-AR" dirty="0"/>
            </a:p>
          </p:txBody>
        </p:sp>
      </p:grp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10491"/>
              </p:ext>
            </p:extLst>
          </p:nvPr>
        </p:nvGraphicFramePr>
        <p:xfrm>
          <a:off x="27973" y="4097705"/>
          <a:ext cx="522982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2982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COVERTOR PLASTICO 3X3 3X4 3X5 MTS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837710"/>
              </p:ext>
            </p:extLst>
          </p:nvPr>
        </p:nvGraphicFramePr>
        <p:xfrm>
          <a:off x="7686" y="2865438"/>
          <a:ext cx="23241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41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PRESINTOS LAZO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71" y="2464255"/>
            <a:ext cx="1417767" cy="121927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12" y="3647168"/>
            <a:ext cx="1511005" cy="1133254"/>
          </a:xfrm>
          <a:prstGeom prst="rect">
            <a:avLst/>
          </a:prstGeom>
        </p:spPr>
      </p:pic>
      <p:graphicFrame>
        <p:nvGraphicFramePr>
          <p:cNvPr id="35" name="Tab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162691"/>
              </p:ext>
            </p:extLst>
          </p:nvPr>
        </p:nvGraphicFramePr>
        <p:xfrm>
          <a:off x="10361" y="6176074"/>
          <a:ext cx="246420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4206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 smtClean="0">
                          <a:effectLst/>
                        </a:rPr>
                        <a:t>DIXILINA THINNER </a:t>
                      </a:r>
                      <a:r>
                        <a:rPr lang="es-AR" sz="1100" u="none" strike="noStrike" dirty="0">
                          <a:effectLst/>
                        </a:rPr>
                        <a:t>UNIVERSAL ORO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6" name="Tab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518974"/>
              </p:ext>
            </p:extLst>
          </p:nvPr>
        </p:nvGraphicFramePr>
        <p:xfrm>
          <a:off x="10361" y="7449694"/>
          <a:ext cx="471403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4039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 smtClean="0">
                          <a:effectLst/>
                        </a:rPr>
                        <a:t>DIXILINA DILUYENTE </a:t>
                      </a:r>
                      <a:r>
                        <a:rPr lang="es-AR" sz="1100" u="none" strike="noStrike" dirty="0">
                          <a:effectLst/>
                        </a:rPr>
                        <a:t>600 NF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7" name="Imagen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972" y="5618140"/>
            <a:ext cx="1472725" cy="1472725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27" y="6866795"/>
            <a:ext cx="1008376" cy="1351222"/>
          </a:xfrm>
          <a:prstGeom prst="rect">
            <a:avLst/>
          </a:prstGeom>
        </p:spPr>
      </p:pic>
      <p:graphicFrame>
        <p:nvGraphicFramePr>
          <p:cNvPr id="47" name="Tabla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276701"/>
              </p:ext>
            </p:extLst>
          </p:nvPr>
        </p:nvGraphicFramePr>
        <p:xfrm>
          <a:off x="10361" y="8723313"/>
          <a:ext cx="369643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6436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ACEEITE DE LINO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8" name="Imagen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474" y="7816439"/>
            <a:ext cx="1011842" cy="1349123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66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49321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upo 1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15" name="Datos 1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Proceso 1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20" name="Datos 1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Proceso 23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6" name="Datos 2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Proceso 2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/>
                <a:t>DILUYENTES</a:t>
              </a:r>
            </a:p>
          </p:txBody>
        </p:sp>
      </p:grpSp>
      <p:graphicFrame>
        <p:nvGraphicFramePr>
          <p:cNvPr id="53" name="Tabla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606159"/>
              </p:ext>
            </p:extLst>
          </p:nvPr>
        </p:nvGraphicFramePr>
        <p:xfrm>
          <a:off x="0" y="2880466"/>
          <a:ext cx="290013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013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PUNTO VERDE REMOVEDOR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4" name="Tabla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707059"/>
              </p:ext>
            </p:extLst>
          </p:nvPr>
        </p:nvGraphicFramePr>
        <p:xfrm>
          <a:off x="0" y="4049035"/>
          <a:ext cx="441685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6858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 smtClean="0">
                          <a:effectLst/>
                        </a:rPr>
                        <a:t>PUNTO VERDE REMOVEDOR </a:t>
                      </a:r>
                      <a:r>
                        <a:rPr lang="es-AR" sz="1100" u="none" strike="noStrike" dirty="0">
                          <a:effectLst/>
                        </a:rPr>
                        <a:t>GEL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55" name="Imagen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19" y="2422586"/>
            <a:ext cx="1594057" cy="119554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63" y="3415432"/>
            <a:ext cx="1958669" cy="1469002"/>
          </a:xfrm>
          <a:prstGeom prst="rect">
            <a:avLst/>
          </a:prstGeom>
        </p:spPr>
      </p:pic>
      <p:graphicFrame>
        <p:nvGraphicFramePr>
          <p:cNvPr id="72" name="Tabla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250298"/>
              </p:ext>
            </p:extLst>
          </p:nvPr>
        </p:nvGraphicFramePr>
        <p:xfrm>
          <a:off x="0" y="8723313"/>
          <a:ext cx="42799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799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 smtClean="0">
                          <a:effectLst/>
                        </a:rPr>
                        <a:t>PUNTO VERDE  THINNER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3" name="Tabla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297265"/>
              </p:ext>
            </p:extLst>
          </p:nvPr>
        </p:nvGraphicFramePr>
        <p:xfrm>
          <a:off x="0" y="7554742"/>
          <a:ext cx="299488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4884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 smtClean="0">
                          <a:effectLst/>
                        </a:rPr>
                        <a:t>PUNTO VERDE  KEROSENE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4" name="Tabla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338036"/>
              </p:ext>
            </p:extLst>
          </p:nvPr>
        </p:nvGraphicFramePr>
        <p:xfrm>
          <a:off x="-1" y="5217604"/>
          <a:ext cx="298208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2083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 smtClean="0">
                          <a:effectLst/>
                        </a:rPr>
                        <a:t>PUNTO VERDE  AGUARRAS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5" name="Tabla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342201"/>
              </p:ext>
            </p:extLst>
          </p:nvPr>
        </p:nvGraphicFramePr>
        <p:xfrm>
          <a:off x="0" y="6386173"/>
          <a:ext cx="423397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3972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 smtClean="0">
                          <a:effectLst/>
                        </a:rPr>
                        <a:t>PUNTO VERDE  ÁCIDO </a:t>
                      </a:r>
                      <a:r>
                        <a:rPr lang="es-AR" sz="1100" u="none" strike="noStrike" dirty="0">
                          <a:effectLst/>
                        </a:rPr>
                        <a:t>MURIÁTICO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6" name="Imagen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76" y="5695170"/>
            <a:ext cx="2044563" cy="1533422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75" y="4594147"/>
            <a:ext cx="1914217" cy="1435662"/>
          </a:xfrm>
          <a:prstGeom prst="rect">
            <a:avLst/>
          </a:prstGeom>
        </p:spPr>
      </p:pic>
      <p:pic>
        <p:nvPicPr>
          <p:cNvPr id="78" name="Imagen 7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84" y="6840545"/>
            <a:ext cx="2013492" cy="1510120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82" y="7712292"/>
            <a:ext cx="2107350" cy="1580512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67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8221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3891171"/>
            <a:ext cx="6858000" cy="21236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AR" sz="4800" b="1" dirty="0" smtClean="0">
                <a:solidFill>
                  <a:schemeClr val="bg1"/>
                </a:solidFill>
              </a:rPr>
              <a:t>REPARACIONES, LIMPIEZA Y AROMATIZANTES</a:t>
            </a:r>
            <a:endParaRPr lang="es-AR" sz="48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772302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3891171"/>
            <a:ext cx="2926711" cy="2123660"/>
            <a:chOff x="0" y="3891171"/>
            <a:chExt cx="2926711" cy="2123660"/>
          </a:xfrm>
        </p:grpSpPr>
        <p:sp>
          <p:nvSpPr>
            <p:cNvPr id="13" name="Paralelogramo 12"/>
            <p:cNvSpPr/>
            <p:nvPr/>
          </p:nvSpPr>
          <p:spPr>
            <a:xfrm>
              <a:off x="685800" y="3891171"/>
              <a:ext cx="2240911" cy="2123659"/>
            </a:xfrm>
            <a:prstGeom prst="parallelogram">
              <a:avLst/>
            </a:pr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0" y="3891171"/>
              <a:ext cx="685800" cy="21236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endParaRPr lang="es-AR" sz="6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0" y="3891173"/>
              <a:ext cx="2583811" cy="2123658"/>
              <a:chOff x="685800" y="3891170"/>
              <a:chExt cx="2583811" cy="2123658"/>
            </a:xfrm>
          </p:grpSpPr>
          <p:sp>
            <p:nvSpPr>
              <p:cNvPr id="16" name="Paralelogramo 15"/>
              <p:cNvSpPr/>
              <p:nvPr/>
            </p:nvSpPr>
            <p:spPr>
              <a:xfrm>
                <a:off x="1028700" y="3891170"/>
                <a:ext cx="2240911" cy="2123657"/>
              </a:xfrm>
              <a:prstGeom prst="parallelogram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7" name="Paralelogramo 16"/>
              <p:cNvSpPr/>
              <p:nvPr/>
            </p:nvSpPr>
            <p:spPr>
              <a:xfrm>
                <a:off x="685800" y="3891171"/>
                <a:ext cx="2240911" cy="2123657"/>
              </a:xfrm>
              <a:prstGeom prst="parallelogram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840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REPARACIONES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727744"/>
              </p:ext>
            </p:extLst>
          </p:nvPr>
        </p:nvGraphicFramePr>
        <p:xfrm>
          <a:off x="-1" y="8723313"/>
          <a:ext cx="413855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855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CHURRERA REFORZADA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999044"/>
              </p:ext>
            </p:extLst>
          </p:nvPr>
        </p:nvGraphicFramePr>
        <p:xfrm>
          <a:off x="-1" y="6380163"/>
          <a:ext cx="413855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855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INFLADOR PARA MOTOS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510064"/>
              </p:ext>
            </p:extLst>
          </p:nvPr>
        </p:nvGraphicFramePr>
        <p:xfrm>
          <a:off x="-1" y="2865438"/>
          <a:ext cx="22860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6000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GOMA DE MASILLAR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656248"/>
              </p:ext>
            </p:extLst>
          </p:nvPr>
        </p:nvGraphicFramePr>
        <p:xfrm>
          <a:off x="-1" y="4037013"/>
          <a:ext cx="413855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8551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ESPUMA POLIETILENO EXPANDIDO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80" y="2366888"/>
            <a:ext cx="1906558" cy="14299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66" y="3300300"/>
            <a:ext cx="1060124" cy="151446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75" y="5347049"/>
            <a:ext cx="1794413" cy="23925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9059" y="7156648"/>
            <a:ext cx="2078604" cy="2771472"/>
          </a:xfrm>
          <a:prstGeom prst="rect">
            <a:avLst/>
          </a:prstGeom>
        </p:spPr>
      </p:pic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450513"/>
              </p:ext>
            </p:extLst>
          </p:nvPr>
        </p:nvGraphicFramePr>
        <p:xfrm>
          <a:off x="-1" y="5208588"/>
          <a:ext cx="255689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9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MAGIPLAST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2" name="Imagen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60" y="4523548"/>
            <a:ext cx="1072228" cy="1429636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69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4002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300071"/>
              </p:ext>
            </p:extLst>
          </p:nvPr>
        </p:nvGraphicFramePr>
        <p:xfrm>
          <a:off x="-27739" y="4329907"/>
          <a:ext cx="282632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6327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TIZA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932134"/>
              </p:ext>
            </p:extLst>
          </p:nvPr>
        </p:nvGraphicFramePr>
        <p:xfrm>
          <a:off x="-27739" y="2865438"/>
          <a:ext cx="407323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3236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VENDAS POR 10 CM 20 CM 1 M X 25 MTS 50 MTS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83" y="2247220"/>
            <a:ext cx="1654513" cy="146826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09" y="3715484"/>
            <a:ext cx="1038013" cy="1384017"/>
          </a:xfrm>
          <a:prstGeom prst="rect">
            <a:avLst/>
          </a:prstGeom>
        </p:spPr>
      </p:pic>
      <p:graphicFrame>
        <p:nvGraphicFramePr>
          <p:cNvPr id="34" name="Tab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80487"/>
              </p:ext>
            </p:extLst>
          </p:nvPr>
        </p:nvGraphicFramePr>
        <p:xfrm>
          <a:off x="-27739" y="5794376"/>
          <a:ext cx="400283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2839"/>
              </a:tblGrid>
              <a:tr h="190500">
                <a:tc>
                  <a:txBody>
                    <a:bodyPr/>
                    <a:lstStyle/>
                    <a:p>
                      <a:pPr lvl="1"/>
                      <a:r>
                        <a:rPr lang="es-AR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TELPLAST MASILLA PARA PLACA DE YESO </a:t>
                      </a:r>
                      <a:endParaRPr lang="es-AR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39" y="5099501"/>
            <a:ext cx="1193800" cy="1591732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70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7361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8" name="Grupo 27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2" name="Datos 31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Proceso 32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8" name="Datos 37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9" name="Proceso 38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41" name="Datos 4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2" name="Proceso 4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LIMPIEZA</a:t>
              </a:r>
              <a:endParaRPr lang="es-AR" dirty="0"/>
            </a:p>
          </p:txBody>
        </p:sp>
      </p:grp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36463"/>
              </p:ext>
            </p:extLst>
          </p:nvPr>
        </p:nvGraphicFramePr>
        <p:xfrm>
          <a:off x="-1" y="2865438"/>
          <a:ext cx="217318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3184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FILTRO DE PAPEL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930052"/>
              </p:ext>
            </p:extLst>
          </p:nvPr>
        </p:nvGraphicFramePr>
        <p:xfrm>
          <a:off x="-1" y="5794376"/>
          <a:ext cx="2173184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3184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KIT LIMPIADOR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52447"/>
              </p:ext>
            </p:extLst>
          </p:nvPr>
        </p:nvGraphicFramePr>
        <p:xfrm>
          <a:off x="-1" y="8723313"/>
          <a:ext cx="255689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91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CEPILLO DE ACERO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462788"/>
              </p:ext>
            </p:extLst>
          </p:nvPr>
        </p:nvGraphicFramePr>
        <p:xfrm>
          <a:off x="-1" y="4329907"/>
          <a:ext cx="351509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5096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FRANELA DE LUSTRE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55" y="2463285"/>
            <a:ext cx="1840152" cy="13801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31" y="3153342"/>
            <a:ext cx="2279090" cy="22790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1" y="5141299"/>
            <a:ext cx="1957779" cy="14683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37" y="7872047"/>
            <a:ext cx="1868384" cy="140128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038589"/>
              </p:ext>
            </p:extLst>
          </p:nvPr>
        </p:nvGraphicFramePr>
        <p:xfrm>
          <a:off x="-1" y="7258845"/>
          <a:ext cx="408326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3269"/>
              </a:tblGrid>
              <a:tr h="190500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GASA BARNIZADA DOBLE 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25" name="Imagen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48" y="6694846"/>
            <a:ext cx="1628855" cy="1221641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71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35900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36" name="Datos 3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Proceso 3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0" name="Datos 29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Proceso 30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3" name="Grupo 22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21" name="Datos 2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Proceso 21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MAKE FRESH</a:t>
              </a:r>
              <a:endParaRPr lang="es-AR" dirty="0"/>
            </a:p>
          </p:txBody>
        </p:sp>
      </p:grp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26" y="1740033"/>
            <a:ext cx="3221049" cy="548449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399951"/>
              </p:ext>
            </p:extLst>
          </p:nvPr>
        </p:nvGraphicFramePr>
        <p:xfrm>
          <a:off x="-1" y="3484563"/>
          <a:ext cx="5118265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8265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DISPENSER AROMATIZANTE PRACTIC-DÚO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038994"/>
              </p:ext>
            </p:extLst>
          </p:nvPr>
        </p:nvGraphicFramePr>
        <p:xfrm>
          <a:off x="-1" y="4103688"/>
          <a:ext cx="315623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623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DISPENSER AROMATIZANTE LCD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241356"/>
              </p:ext>
            </p:extLst>
          </p:nvPr>
        </p:nvGraphicFramePr>
        <p:xfrm>
          <a:off x="-1" y="2865438"/>
          <a:ext cx="325383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3839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DISPENSER AROMATIZANTE CLASSIC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032082"/>
              </p:ext>
            </p:extLst>
          </p:nvPr>
        </p:nvGraphicFramePr>
        <p:xfrm>
          <a:off x="-1" y="4722813"/>
          <a:ext cx="6416676" cy="419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16676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FRAGANCIUA AIRE LIMPIO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CÍTRICO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COCO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FAHREN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FRUIT CHICLE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FRUTILLA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GOLDEN COIN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HAPPY BABY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FRAGANCIA JAZMIN SUNSET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KIWI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KONI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LAVANDA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LIMÓN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MAKE ROSAS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MAKE TEVERDE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MENTA EUCALIPTO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NATURAL CELEBRITY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NEW STYLE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OCEANICO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PAPAYA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FRAGANCIA UVA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FRAGANCIA VAINILLA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41" y="2434442"/>
            <a:ext cx="645478" cy="96268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4" y="3075709"/>
            <a:ext cx="999382" cy="9993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29" y="3788228"/>
            <a:ext cx="580241" cy="8653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67" y="7225513"/>
            <a:ext cx="2488090" cy="2022021"/>
          </a:xfrm>
          <a:prstGeom prst="rect">
            <a:avLst/>
          </a:prstGeom>
        </p:spPr>
      </p:pic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2608345789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6" name="Rectángulo 25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73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5618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" name="Grupo 1"/>
          <p:cNvGrpSpPr/>
          <p:nvPr/>
        </p:nvGrpSpPr>
        <p:grpSpPr>
          <a:xfrm flipH="1">
            <a:off x="4683962" y="-51244"/>
            <a:ext cx="2174037" cy="9957244"/>
            <a:chOff x="0" y="0"/>
            <a:chExt cx="2174037" cy="9906000"/>
          </a:xfrm>
        </p:grpSpPr>
        <p:sp>
          <p:nvSpPr>
            <p:cNvPr id="5" name="Paralelogramo 4"/>
            <p:cNvSpPr/>
            <p:nvPr/>
          </p:nvSpPr>
          <p:spPr>
            <a:xfrm>
              <a:off x="979533" y="1"/>
              <a:ext cx="1194504" cy="9905999"/>
            </a:xfrm>
            <a:prstGeom prst="parallelogram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0" y="0"/>
              <a:ext cx="1433311" cy="9906000"/>
              <a:chOff x="0" y="0"/>
              <a:chExt cx="1433311" cy="9906000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0" y="0"/>
                <a:ext cx="676656" cy="990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8" name="Paralelogramo 7"/>
              <p:cNvSpPr/>
              <p:nvPr/>
            </p:nvSpPr>
            <p:spPr>
              <a:xfrm>
                <a:off x="238807" y="0"/>
                <a:ext cx="1194504" cy="9905999"/>
              </a:xfrm>
              <a:prstGeom prst="parallelogram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  <p:sp>
        <p:nvSpPr>
          <p:cNvPr id="9" name="CuadroTexto 8"/>
          <p:cNvSpPr txBox="1"/>
          <p:nvPr/>
        </p:nvSpPr>
        <p:spPr>
          <a:xfrm>
            <a:off x="333375" y="2865438"/>
            <a:ext cx="3568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CONSULTAR POR OTROS PRODUCTOS QUE NO SE ENCUENTREN EN EL CATÁLOGO</a:t>
            </a:r>
            <a:endParaRPr lang="es-AR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74784840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295980"/>
              </p:ext>
            </p:extLst>
          </p:nvPr>
        </p:nvGraphicFramePr>
        <p:xfrm>
          <a:off x="-10185" y="2865438"/>
          <a:ext cx="6453189" cy="5236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3189"/>
              </a:tblGrid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LAZZUCRIL - VERNIZES BARNIZ INCOLORO 7500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LAZZUCRIL - VERNIZES BARNIZ INCOLORO ALTA CONCENTRACIÓN 7501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LAZZULAC - BASES LAZZUMIX LACA NITRO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LAZZULAC - PRIMERS SURFACER RÁPIDO ROJO 012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LAZZULAC - PRIMERS  FOSFATIZANTE 8980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LAZZULAC - PRIMERS SURFACER RÁPIDO BLANCO 010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LAZZULAC - PRIMERS SURFACER RÁPIDO GRIS 011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LAZZULAC - VERNIZES BARNIZ MIXING CLEAR 950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BASES SINTÉTICO ALUMÍNIO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LAZZURIL - BASES  LAZZUMIX SINTÉTICO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COMPLEMENTOS ADESIVO LIGHT AL300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COMPLEMENTOS MASA RÁPIDA ROJA 032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COMPLEMENTOS NITRO SINTÉTICO VERDE PARA MOTOR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COMPLEMENTOS SECANTE PARA LAZZUMIX SINTÉTICO LS230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LAZZURIL - COMPLEMENTOS MASA SINTÉTICA BLANCA 029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>
                          <a:effectLst/>
                        </a:rPr>
                        <a:t>LAZZURIL - COMPLEMENTOS WASH PRIMER FUNDO FOSFATIZANTE 045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 dirty="0">
                          <a:effectLst/>
                        </a:rPr>
                        <a:t>LAZZURIL - COMPLEMENTOS NEGRO FOSCO VINILICO 049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>
                          <a:effectLst/>
                        </a:rPr>
                        <a:t>LAZZURIL - COMPLEMENTOS EMBORRACHAMENTO AUTOMOTRIZ NEGRO 070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>
                          <a:effectLst/>
                        </a:rPr>
                        <a:t>LAZZURIL - COMPLEMENTOS EMBORRACHAMENTO AUTOMOTRIZ BLANCO 075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LAZZURIL - COMPLEMENTOS MASA RÁPIDA BLANCA 030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LAZZURIL - COMPLEMENTOS MASA RÁPIDA GRIS 031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ENDURECEDORES CATALISADOR WASH PRIMER/VINÍLICO 051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LAZZURIL - ENDURECEDORES ENDURECEDOR PARA ESMALTE SINTÉTICO 060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LAZZURIL - PRIMERS ACRÍLICO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>
                          <a:effectLst/>
                        </a:rPr>
                        <a:t>LAZZURIL - PRIMERS ULTRAFILL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PRIMERS SINTÉTICO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PRIMERS CROMATO ZINC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PRIMERS UNIVERSAL 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es-AR" sz="1100" u="none" strike="noStrike" dirty="0">
                          <a:effectLst/>
                        </a:rPr>
                        <a:t>LAZZURIL - PRIMERS ULTRAFILL ALTO SÓLIDOS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  <a:tr h="138417">
                <a:tc>
                  <a:txBody>
                    <a:bodyPr/>
                    <a:lstStyle/>
                    <a:p>
                      <a:pPr lvl="1" algn="l" fontAlgn="b"/>
                      <a:r>
                        <a:rPr lang="pt-BR" sz="1100" u="none" strike="noStrike" dirty="0">
                          <a:effectLst/>
                        </a:rPr>
                        <a:t>LAZZURIL - VERNIZES BARNIZ SINTÉTICO 980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1" marR="6921" marT="6921" marB="0" anchor="b"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24" y="7182692"/>
            <a:ext cx="2107164" cy="1155930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16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98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4" name="Grupo 2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25" name="Datos 2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Proceso 28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1" name="Datos 3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Proceso 32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35" name="Datos 3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6" name="Proceso 3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TRIMÁS</a:t>
              </a:r>
            </a:p>
          </p:txBody>
        </p:sp>
      </p:grpSp>
      <p:pic>
        <p:nvPicPr>
          <p:cNvPr id="26" name="Imagen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55" y="1705015"/>
            <a:ext cx="1097855" cy="1097855"/>
          </a:xfrm>
          <a:prstGeom prst="rect">
            <a:avLst/>
          </a:prstGeom>
        </p:spPr>
      </p:pic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895317"/>
              </p:ext>
            </p:extLst>
          </p:nvPr>
        </p:nvGraphicFramePr>
        <p:xfrm>
          <a:off x="674651" y="3672188"/>
          <a:ext cx="4341302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1302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PRIMER MS 2K / PR 41 GRIS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PRIMER ALTOS SOLIDOS 2K / PR31 TINTABLE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PRIMER 2K ALTOS SÓLIDOS / PR31 BEIGE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PRIMER 1K / UNIVERSAL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PRIMER 1K / ALTOS SÓLIDOS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IMPRESION NS / GRIS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PRIMER / ADHERENTE PARA PLÁSTICOS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FONDO ANTICORROSIVO / CATALIZADO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PRIMER ANTIOXIDO / COLORADO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7" name="Imagen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58" y="3963891"/>
            <a:ext cx="894405" cy="1077470"/>
          </a:xfrm>
          <a:prstGeom prst="rect">
            <a:avLst/>
          </a:prstGeom>
        </p:spPr>
      </p:pic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202712"/>
              </p:ext>
            </p:extLst>
          </p:nvPr>
        </p:nvGraphicFramePr>
        <p:xfrm>
          <a:off x="408051" y="6184353"/>
          <a:ext cx="5318382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8382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PASTA DE PULIR FINA/GRUESA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2" name="Imagen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80" y="5769799"/>
            <a:ext cx="789345" cy="1042715"/>
          </a:xfrm>
          <a:prstGeom prst="rect">
            <a:avLst/>
          </a:prstGeom>
        </p:spPr>
      </p:pic>
      <p:graphicFrame>
        <p:nvGraphicFramePr>
          <p:cNvPr id="46" name="Diagrama 45"/>
          <p:cNvGraphicFramePr/>
          <p:nvPr>
            <p:extLst>
              <p:ext uri="{D42A27DB-BD31-4B8C-83A1-F6EECF244321}">
                <p14:modId xmlns:p14="http://schemas.microsoft.com/office/powerpoint/2010/main" val="3404907235"/>
              </p:ext>
            </p:extLst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8" name="Rectángulo 47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17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187989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" y="7180606"/>
            <a:ext cx="4012698" cy="218412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96961"/>
              </p:ext>
            </p:extLst>
          </p:nvPr>
        </p:nvGraphicFramePr>
        <p:xfrm>
          <a:off x="-10186" y="5998875"/>
          <a:ext cx="356925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9258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PARCHE EN PASTA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713111"/>
              </p:ext>
            </p:extLst>
          </p:nvPr>
        </p:nvGraphicFramePr>
        <p:xfrm>
          <a:off x="-10186" y="6916941"/>
          <a:ext cx="5139973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39973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DESOXIDANTE FOSFATIZANTE SIN ENJUAGUE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762033"/>
              </p:ext>
            </p:extLst>
          </p:nvPr>
        </p:nvGraphicFramePr>
        <p:xfrm>
          <a:off x="-10186" y="7835007"/>
          <a:ext cx="3962400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2400"/>
              </a:tblGrid>
              <a:tr h="143717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PROTECTOR DE SUBCARROCERIAS BLANCO Y NEGRO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26" y="5613104"/>
            <a:ext cx="816395" cy="101682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10" y="6236040"/>
            <a:ext cx="735525" cy="115232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83" y="7388362"/>
            <a:ext cx="536586" cy="1192416"/>
          </a:xfrm>
          <a:prstGeom prst="rect">
            <a:avLst/>
          </a:prstGeom>
        </p:spPr>
      </p:pic>
      <p:graphicFrame>
        <p:nvGraphicFramePr>
          <p:cNvPr id="27" name="Tabl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249256"/>
              </p:ext>
            </p:extLst>
          </p:nvPr>
        </p:nvGraphicFramePr>
        <p:xfrm>
          <a:off x="-10186" y="2865438"/>
          <a:ext cx="3569258" cy="1106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9258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CATALIZADOR PU PARA PRIMER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>
                          <a:effectLst/>
                        </a:rPr>
                        <a:t>CATALIZADOR PU XY NORMAL - RAPIDO</a:t>
                      </a:r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CATALIZADOR PARA FONDO ANTICORROSIVO </a:t>
                      </a:r>
                      <a:r>
                        <a:rPr lang="es-AR" sz="1100" u="none" strike="noStrike" dirty="0" smtClean="0">
                          <a:effectLst/>
                        </a:rPr>
                        <a:t>CATALIZADOR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715631"/>
              </p:ext>
            </p:extLst>
          </p:nvPr>
        </p:nvGraphicFramePr>
        <p:xfrm>
          <a:off x="-10186" y="4699809"/>
          <a:ext cx="5267985" cy="57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7985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LACA NITROSINTETICA COLORES VARIOS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ESMALTE POLIURETÁNICO 2K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LACA ACRILICA COLORES VARIOS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2" name="Imagen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58" y="2916600"/>
            <a:ext cx="891733" cy="104035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71" y="4354086"/>
            <a:ext cx="894405" cy="1077470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3230222" y="490843"/>
            <a:ext cx="36277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Superior</a:t>
            </a:r>
            <a:endParaRPr lang="es-AR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18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4625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2" y="7182692"/>
            <a:ext cx="4012698" cy="2184127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0" y="-51244"/>
            <a:ext cx="6858000" cy="14001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/>
        </p:nvSpPr>
        <p:spPr>
          <a:xfrm>
            <a:off x="0" y="9345168"/>
            <a:ext cx="6858000" cy="56083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270890" y="257174"/>
          <a:ext cx="2538985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4" name="Grupo 23"/>
          <p:cNvGrpSpPr/>
          <p:nvPr/>
        </p:nvGrpSpPr>
        <p:grpSpPr>
          <a:xfrm>
            <a:off x="408051" y="1773936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25" name="Datos 2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Proceso 28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270891" y="1773936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31" name="Datos 30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Proceso 32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0" y="1773936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35" name="Datos 34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6" name="Proceso 35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/>
                <a:t>TRIMÁS</a:t>
              </a:r>
            </a:p>
          </p:txBody>
        </p:sp>
      </p:grp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732829"/>
              </p:ext>
            </p:extLst>
          </p:nvPr>
        </p:nvGraphicFramePr>
        <p:xfrm>
          <a:off x="-7998" y="2932113"/>
          <a:ext cx="272829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8296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MASILLA EXTRA FINA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571846"/>
              </p:ext>
            </p:extLst>
          </p:nvPr>
        </p:nvGraphicFramePr>
        <p:xfrm>
          <a:off x="-7998" y="4124514"/>
          <a:ext cx="489650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6507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MASILLA MULTIUSO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243340"/>
              </p:ext>
            </p:extLst>
          </p:nvPr>
        </p:nvGraphicFramePr>
        <p:xfrm>
          <a:off x="-7998" y="5316915"/>
          <a:ext cx="2564889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4889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MASILLA TRADICIONAL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376564"/>
              </p:ext>
            </p:extLst>
          </p:nvPr>
        </p:nvGraphicFramePr>
        <p:xfrm>
          <a:off x="-7998" y="6509317"/>
          <a:ext cx="49911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1100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MASILLA UNIVERSAL RAPIDA GRIS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MASILLA UNIVERSAL ROJA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1" name="Imagen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96366"/>
            <a:ext cx="868597" cy="107932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64" y="3624979"/>
            <a:ext cx="885490" cy="110031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29617"/>
            <a:ext cx="877577" cy="109048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16" y="6008390"/>
            <a:ext cx="974786" cy="1174302"/>
          </a:xfrm>
          <a:prstGeom prst="rect">
            <a:avLst/>
          </a:prstGeom>
        </p:spPr>
      </p:pic>
      <p:graphicFrame>
        <p:nvGraphicFramePr>
          <p:cNvPr id="51" name="Tab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724756"/>
              </p:ext>
            </p:extLst>
          </p:nvPr>
        </p:nvGraphicFramePr>
        <p:xfrm>
          <a:off x="-45312" y="8704589"/>
          <a:ext cx="464642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6428"/>
              </a:tblGrid>
              <a:tr h="190500">
                <a:tc>
                  <a:txBody>
                    <a:bodyPr/>
                    <a:lstStyle/>
                    <a:p>
                      <a:pPr lvl="1" algn="l" fontAlgn="ctr"/>
                      <a:r>
                        <a:rPr lang="es-AR" sz="1100" u="none" strike="noStrike" dirty="0">
                          <a:effectLst/>
                        </a:rPr>
                        <a:t>ACRÍLICOS COLORES </a:t>
                      </a:r>
                      <a:r>
                        <a:rPr lang="es-AR" sz="1100" u="none" strike="noStrike" dirty="0" smtClean="0">
                          <a:effectLst/>
                        </a:rPr>
                        <a:t>PASTELES, </a:t>
                      </a:r>
                      <a:r>
                        <a:rPr lang="es-AR" sz="1100" u="none" strike="noStrike" dirty="0">
                          <a:effectLst/>
                        </a:rPr>
                        <a:t>PERLADOS Y METALIZADOS</a:t>
                      </a:r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pSp>
        <p:nvGrpSpPr>
          <p:cNvPr id="52" name="Grupo 51"/>
          <p:cNvGrpSpPr/>
          <p:nvPr/>
        </p:nvGrpSpPr>
        <p:grpSpPr>
          <a:xfrm>
            <a:off x="408051" y="7531812"/>
            <a:ext cx="2148840" cy="347472"/>
            <a:chOff x="0" y="1773936"/>
            <a:chExt cx="2779776" cy="347472"/>
          </a:xfrm>
          <a:solidFill>
            <a:schemeClr val="bg2">
              <a:lumMod val="90000"/>
            </a:schemeClr>
          </a:solidFill>
        </p:grpSpPr>
        <p:sp>
          <p:nvSpPr>
            <p:cNvPr id="53" name="Datos 52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4" name="Proceso 53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270891" y="7531812"/>
            <a:ext cx="2148840" cy="347472"/>
            <a:chOff x="0" y="1773936"/>
            <a:chExt cx="2779776" cy="347472"/>
          </a:xfrm>
          <a:solidFill>
            <a:schemeClr val="bg2">
              <a:lumMod val="50000"/>
            </a:schemeClr>
          </a:solidFill>
        </p:grpSpPr>
        <p:sp>
          <p:nvSpPr>
            <p:cNvPr id="56" name="Datos 55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7" name="Proceso 56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0" y="7531812"/>
            <a:ext cx="2286000" cy="347472"/>
            <a:chOff x="0" y="1773936"/>
            <a:chExt cx="2779776" cy="347472"/>
          </a:xfrm>
          <a:solidFill>
            <a:srgbClr val="FF0000"/>
          </a:solidFill>
        </p:grpSpPr>
        <p:sp>
          <p:nvSpPr>
            <p:cNvPr id="59" name="Datos 58"/>
            <p:cNvSpPr/>
            <p:nvPr/>
          </p:nvSpPr>
          <p:spPr>
            <a:xfrm>
              <a:off x="0" y="1773936"/>
              <a:ext cx="2779776" cy="347472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0" name="Proceso 59"/>
            <p:cNvSpPr/>
            <p:nvPr/>
          </p:nvSpPr>
          <p:spPr>
            <a:xfrm>
              <a:off x="0" y="1773936"/>
              <a:ext cx="2066544" cy="347472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dirty="0" smtClean="0"/>
                <a:t>EUREKA</a:t>
              </a:r>
            </a:p>
          </p:txBody>
        </p:sp>
      </p:grpSp>
      <p:pic>
        <p:nvPicPr>
          <p:cNvPr id="61" name="Imagen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70" y="7489166"/>
            <a:ext cx="1944585" cy="489578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96" y="8154995"/>
            <a:ext cx="1295053" cy="1329965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6453188" y="9345169"/>
            <a:ext cx="404812" cy="56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700" dirty="0" smtClean="0"/>
              <a:t>19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51700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3734</TotalTime>
  <Words>1814</Words>
  <Application>Microsoft Office PowerPoint</Application>
  <PresentationFormat>A4 (210 x 297 mm)</PresentationFormat>
  <Paragraphs>493</Paragraphs>
  <Slides>58</Slides>
  <Notes>45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martin</dc:creator>
  <cp:lastModifiedBy>DATOS</cp:lastModifiedBy>
  <cp:revision>187</cp:revision>
  <dcterms:created xsi:type="dcterms:W3CDTF">2015-09-22T19:55:46Z</dcterms:created>
  <dcterms:modified xsi:type="dcterms:W3CDTF">2017-08-18T20:35:27Z</dcterms:modified>
</cp:coreProperties>
</file>